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9" r:id="rId2"/>
    <p:sldId id="338" r:id="rId3"/>
    <p:sldId id="267" r:id="rId4"/>
    <p:sldId id="269" r:id="rId5"/>
    <p:sldId id="291" r:id="rId6"/>
    <p:sldId id="306" r:id="rId7"/>
    <p:sldId id="305" r:id="rId8"/>
    <p:sldId id="307" r:id="rId9"/>
    <p:sldId id="277" r:id="rId10"/>
    <p:sldId id="294" r:id="rId11"/>
    <p:sldId id="301" r:id="rId12"/>
    <p:sldId id="275" r:id="rId13"/>
    <p:sldId id="293" r:id="rId14"/>
    <p:sldId id="308" r:id="rId15"/>
    <p:sldId id="351" r:id="rId16"/>
    <p:sldId id="310" r:id="rId17"/>
    <p:sldId id="290" r:id="rId18"/>
    <p:sldId id="318" r:id="rId19"/>
    <p:sldId id="317" r:id="rId20"/>
    <p:sldId id="325" r:id="rId21"/>
    <p:sldId id="324" r:id="rId22"/>
    <p:sldId id="326" r:id="rId23"/>
    <p:sldId id="327" r:id="rId24"/>
    <p:sldId id="295" r:id="rId25"/>
    <p:sldId id="311" r:id="rId26"/>
    <p:sldId id="313" r:id="rId27"/>
    <p:sldId id="314" r:id="rId28"/>
    <p:sldId id="297" r:id="rId29"/>
    <p:sldId id="330" r:id="rId30"/>
    <p:sldId id="329" r:id="rId31"/>
    <p:sldId id="332" r:id="rId32"/>
    <p:sldId id="296" r:id="rId33"/>
    <p:sldId id="333" r:id="rId34"/>
    <p:sldId id="334" r:id="rId35"/>
    <p:sldId id="292" r:id="rId36"/>
    <p:sldId id="336" r:id="rId37"/>
    <p:sldId id="340" r:id="rId38"/>
    <p:sldId id="352" r:id="rId39"/>
    <p:sldId id="339" r:id="rId40"/>
    <p:sldId id="347" r:id="rId41"/>
    <p:sldId id="341" r:id="rId42"/>
    <p:sldId id="342" r:id="rId43"/>
    <p:sldId id="343" r:id="rId44"/>
    <p:sldId id="345" r:id="rId45"/>
    <p:sldId id="348" r:id="rId46"/>
    <p:sldId id="349" r:id="rId47"/>
    <p:sldId id="337" r:id="rId48"/>
    <p:sldId id="288" r:id="rId4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page" id="{76597D93-B826-445B-BF5D-BB6747EDAB79}">
          <p14:sldIdLst>
            <p14:sldId id="259"/>
          </p14:sldIdLst>
        </p14:section>
        <p14:section name="Presentazione" id="{8268AC27-51C5-4129-A1A9-FD9CEB6C460F}">
          <p14:sldIdLst>
            <p14:sldId id="338"/>
          </p14:sldIdLst>
        </p14:section>
        <p14:section name="Introduzione a MAUI" id="{8652496C-C709-4729-97BC-1CB64E1FC455}">
          <p14:sldIdLst>
            <p14:sldId id="267"/>
            <p14:sldId id="269"/>
          </p14:sldIdLst>
        </p14:section>
        <p14:section name="Multiplatform vs Nativo" id="{F7511355-3B27-4FA3-80B7-2B3813B722DD}">
          <p14:sldIdLst>
            <p14:sldId id="291"/>
            <p14:sldId id="306"/>
            <p14:sldId id="305"/>
            <p14:sldId id="307"/>
            <p14:sldId id="277"/>
          </p14:sldIdLst>
        </p14:section>
        <p14:section name="MVVM" id="{0BDBCC59-F001-445D-A0FA-CD646922EBDD}">
          <p14:sldIdLst>
            <p14:sldId id="294"/>
            <p14:sldId id="301"/>
            <p14:sldId id="275"/>
          </p14:sldIdLst>
        </p14:section>
        <p14:section name="Ambiente .NET" id="{A8412CA4-FFC3-4C43-9C65-26BF3EA7E857}">
          <p14:sldIdLst>
            <p14:sldId id="293"/>
            <p14:sldId id="308"/>
            <p14:sldId id="351"/>
            <p14:sldId id="310"/>
          </p14:sldIdLst>
        </p14:section>
        <p14:section name="Linguaggi" id="{5890EEED-17CE-4D9E-8A93-B368DFCEB7FD}">
          <p14:sldIdLst>
            <p14:sldId id="290"/>
            <p14:sldId id="318"/>
          </p14:sldIdLst>
        </p14:section>
        <p14:section name="LINQ" id="{A196EE13-9545-4537-B123-BFA5DA703951}">
          <p14:sldIdLst>
            <p14:sldId id="317"/>
            <p14:sldId id="325"/>
          </p14:sldIdLst>
        </p14:section>
        <p14:section name="Navigazione" id="{B4B0493D-C596-454D-B1BD-676391579CAC}">
          <p14:sldIdLst>
            <p14:sldId id="324"/>
            <p14:sldId id="326"/>
            <p14:sldId id="327"/>
          </p14:sldIdLst>
        </p14:section>
        <p14:section name="Pacchetti e NuGet" id="{BBA211A5-6575-483A-9DB0-5623F37BAC6B}">
          <p14:sldIdLst>
            <p14:sldId id="295"/>
            <p14:sldId id="311"/>
            <p14:sldId id="313"/>
            <p14:sldId id="314"/>
          </p14:sldIdLst>
        </p14:section>
        <p14:section name="Git" id="{7392F861-74B7-4F57-B4A8-A0DE82C832BB}">
          <p14:sldIdLst>
            <p14:sldId id="297"/>
            <p14:sldId id="330"/>
            <p14:sldId id="329"/>
            <p14:sldId id="332"/>
          </p14:sldIdLst>
        </p14:section>
        <p14:section name="Documentazione .NET" id="{A2D4050E-AF50-437A-975E-4107E200C212}">
          <p14:sldIdLst>
            <p14:sldId id="296"/>
            <p14:sldId id="333"/>
            <p14:sldId id="334"/>
          </p14:sldIdLst>
        </p14:section>
        <p14:section name="Primi step" id="{CB389A21-46FD-45B6-83E4-B2028BFD7CD8}">
          <p14:sldIdLst>
            <p14:sldId id="292"/>
            <p14:sldId id="336"/>
            <p14:sldId id="340"/>
            <p14:sldId id="352"/>
            <p14:sldId id="339"/>
            <p14:sldId id="347"/>
            <p14:sldId id="341"/>
            <p14:sldId id="342"/>
            <p14:sldId id="343"/>
            <p14:sldId id="345"/>
            <p14:sldId id="348"/>
            <p14:sldId id="349"/>
          </p14:sldIdLst>
        </p14:section>
        <p14:section name="Link finali" id="{A1FD15E2-FCC2-42EF-93E8-39870DB9B1D2}">
          <p14:sldIdLst>
            <p14:sldId id="337"/>
          </p14:sldIdLst>
        </p14:section>
        <p14:section name="Contatti" id="{686EAA15-2FD4-4368-B6F4-3D892BC5E1B3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70B9-3C78-4EA5-AD34-D02B2A6795A5}" type="datetimeFigureOut">
              <a:rPr lang="it-IT" smtClean="0"/>
              <a:t>04/03/2025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23D2F-2761-488B-9435-B8C7670B7B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196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RIQUADRO SELEZIONE (ALT + F10): Il </a:t>
            </a:r>
            <a:r>
              <a:rPr lang="it-IT" dirty="0" err="1"/>
              <a:t>Layer</a:t>
            </a:r>
            <a:r>
              <a:rPr lang="it-IT" dirty="0"/>
              <a:t> «Trasparenza 40%» deve stare sopra al «Segnaposto immagine»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89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F107C-8CB8-FDE8-568A-2303AF9F0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82ED386-DE52-6003-B4AF-1AB3CAE325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236ABA-0173-AE70-A3BC-3CA36BB7C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106574-7E21-6B43-7E1D-477C5491C6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80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RIQUADRO SELEZIONE (ALT + F10): Il </a:t>
            </a:r>
            <a:r>
              <a:rPr lang="it-IT" dirty="0" err="1"/>
              <a:t>Layer</a:t>
            </a:r>
            <a:r>
              <a:rPr lang="it-IT" dirty="0"/>
              <a:t> «Trasparenza 40%» deve stare sopra al «Segnaposto immagine».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EFBBAD-0DAA-4CFA-B80A-FA276240ECA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6217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96E34-31A2-2185-888C-B14507423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5380846-C6BB-F57E-A22A-A8847E045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F6D3268-BD1C-1264-776A-90D189E19F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RIQUADRO SELEZIONE (ALT + F10): Il </a:t>
            </a:r>
            <a:r>
              <a:rPr lang="it-IT" dirty="0" err="1"/>
              <a:t>Layer</a:t>
            </a:r>
            <a:r>
              <a:rPr lang="it-IT" dirty="0"/>
              <a:t> «Trasparenza 40%» deve stare sopra al «Segnaposto immagine». </a:t>
            </a:r>
          </a:p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AD5CDA-0510-0E6B-C30B-3336AC08CE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55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5907C-747B-7C42-9704-57E64FB0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A80D5EB-55E3-A506-78A3-871814DFA0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E4292E-2940-89F9-BAD2-79A0A5A55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8E26F9-1E30-8ACA-B84B-AAA42B11E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56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07DCE-D60B-EF89-34E3-FEC95E4A3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923203C-3015-05A6-05B5-2222D9AB4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E20FC71-4908-268C-A546-4371C2785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524BEB-8AF0-C798-AF6F-0A0F5617C2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079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8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RIQUADRO SELEZIONE (ALT + F10): Il </a:t>
            </a:r>
            <a:r>
              <a:rPr lang="it-IT" dirty="0" err="1"/>
              <a:t>Layer</a:t>
            </a:r>
            <a:r>
              <a:rPr lang="it-IT" dirty="0"/>
              <a:t> «Trasparenza 40%» deve stare sopra al «Segnaposto immagine»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8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RIQUADRO SELEZIONE (ALT + F10): Il </a:t>
            </a:r>
            <a:r>
              <a:rPr lang="it-IT" dirty="0" err="1"/>
              <a:t>Layer</a:t>
            </a:r>
            <a:r>
              <a:rPr lang="it-IT" dirty="0"/>
              <a:t> «Trasparenza 40%» deve stare sopra al «Segnaposto immagine»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28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6C44A-00C4-2C95-BB7B-951EF42CD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4BD33A7-BF97-46BB-459E-61DDD609A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78C262-0C64-1595-0CE8-FD2A887C7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3387539-46AC-384A-FE48-56D80A0899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94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428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E1DB-612D-DDD7-E502-7701D66FA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2921B5-79FA-EABC-9FD4-58CB15E05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18CBDDC-5220-420B-E5A8-BF7D2BC14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EBB128B-C51F-62E6-43D9-DFDFF1AD0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887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9C8F3-D477-D26B-322F-D1FF946E7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366D36-D572-74DB-BE7C-EA95F7D26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967BB27-4714-8AC8-F1B0-53D8BB9D7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13D0C8-E18B-8CA5-49E0-CD3AC2668A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EFBBAD-0DAA-4CFA-B80A-FA276240ECA6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79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: arancio O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inferiore colorato">
            <a:extLst>
              <a:ext uri="{FF2B5EF4-FFF2-40B4-BE49-F238E27FC236}">
                <a16:creationId xmlns:a16="http://schemas.microsoft.com/office/drawing/2014/main" id="{14FF2633-8A3C-4937-A908-67BE3E0FA82A}"/>
              </a:ext>
            </a:extLst>
          </p:cNvPr>
          <p:cNvSpPr/>
          <p:nvPr userDrawn="1"/>
        </p:nvSpPr>
        <p:spPr>
          <a:xfrm>
            <a:off x="0" y="4581525"/>
            <a:ext cx="12192000" cy="227647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>
              <a:solidFill>
                <a:schemeClr val="bg2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1525"/>
            <a:ext cx="9000000" cy="1440000"/>
          </a:xfrm>
          <a:ln w="190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5464BA-8B2C-4439-9980-80B51659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9573"/>
            <a:ext cx="9000000" cy="666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38BDB7-295B-4A28-8D84-219BC8D3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0A327BA-A060-4386-B60E-0315740E7ACB}" type="datetime1">
              <a:rPr lang="it-IT" smtClean="0"/>
              <a:t>04/03/2025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0FED0C1E-EF3C-447E-846E-DA09700C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4BF5EDD-31BC-42C7-B044-7D1E9245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512ADBC-DE18-450F-B399-1ABC6DBA4F11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15" name="Immagine 14" descr="Immagine che contiene Carattere, Elementi grafici, schermata, testo&#10;&#10;Descrizione generata automaticamente">
            <a:extLst>
              <a:ext uri="{FF2B5EF4-FFF2-40B4-BE49-F238E27FC236}">
                <a16:creationId xmlns:a16="http://schemas.microsoft.com/office/drawing/2014/main" id="{468B642B-A774-28B7-E9C9-15F852E68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00" y="1740000"/>
            <a:ext cx="3600000" cy="16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79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_3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AB546-6F14-4331-B168-D6DF3747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71DB1A68-8085-4926-BDBE-3935E304FB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75883"/>
            <a:ext cx="10890000" cy="2145091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B99D6983-4DAC-46E2-B087-1ABA21A8C6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066" y="5356577"/>
            <a:ext cx="330708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4B9BB49B-5F65-49FF-81EB-F55F384EE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3073" y="5356577"/>
            <a:ext cx="330708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5E6D16A1-33CC-4C07-9B50-DD71089328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12127" y="5356577"/>
            <a:ext cx="330708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C175E4E7-32B8-421D-A125-493443A9E2E0}"/>
              </a:ext>
            </a:extLst>
          </p:cNvPr>
          <p:cNvCxnSpPr>
            <a:cxnSpLocks/>
          </p:cNvCxnSpPr>
          <p:nvPr userDrawn="1"/>
        </p:nvCxnSpPr>
        <p:spPr>
          <a:xfrm>
            <a:off x="412657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cerchio, Elementi grafici, simbolo, Carattere&#10;&#10;Descrizione generata automaticamente">
            <a:extLst>
              <a:ext uri="{FF2B5EF4-FFF2-40B4-BE49-F238E27FC236}">
                <a16:creationId xmlns:a16="http://schemas.microsoft.com/office/drawing/2014/main" id="{C149C94A-6394-34B4-CF05-E23EDD87F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547" y="6356350"/>
            <a:ext cx="378000" cy="364455"/>
          </a:xfrm>
          <a:prstGeom prst="rect">
            <a:avLst/>
          </a:prstGeom>
        </p:spPr>
      </p:pic>
      <p:pic>
        <p:nvPicPr>
          <p:cNvPr id="5" name="Immagine 4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37C0DAC2-A3A8-D2C8-0140-8559ACAC18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_4 Bullet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AB546-6F14-4331-B168-D6DF3747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0000" cy="720000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B99D6983-4DAC-46E2-B087-1ABA21A8C6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5182" y="5345831"/>
            <a:ext cx="280800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4B9BB49B-5F65-49FF-81EB-F55F384EEF6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3388" y="5345831"/>
            <a:ext cx="280800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5E6D16A1-33CC-4C07-9B50-DD71089328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9800" y="5345831"/>
            <a:ext cx="280800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E6954FB8-F33C-46B7-B403-2C2F962F6D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61594" y="5345831"/>
            <a:ext cx="2808000" cy="1096645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FE35833-D06F-4F27-8972-0C0E44AD827F}"/>
              </a:ext>
            </a:extLst>
          </p:cNvPr>
          <p:cNvCxnSpPr>
            <a:cxnSpLocks/>
          </p:cNvCxnSpPr>
          <p:nvPr userDrawn="1"/>
        </p:nvCxnSpPr>
        <p:spPr>
          <a:xfrm>
            <a:off x="412657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B71E6B97-FFD4-4572-9ECA-258C8C0523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1575883"/>
            <a:ext cx="10890000" cy="2145091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pic>
        <p:nvPicPr>
          <p:cNvPr id="6" name="Immagine 5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A435A445-D197-F112-7392-AF8EBCE136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9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83B87E-D82C-4487-8F94-1EBEA5D779D1}"/>
              </a:ext>
            </a:extLst>
          </p:cNvPr>
          <p:cNvCxnSpPr>
            <a:cxnSpLocks/>
          </p:cNvCxnSpPr>
          <p:nvPr userDrawn="1"/>
        </p:nvCxnSpPr>
        <p:spPr>
          <a:xfrm>
            <a:off x="4061293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8F21C8-3647-4678-B189-EE84A6D8B2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A9554D-6DD9-4BCE-94F4-5E4765ED599D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0C2185-B194-47B4-925D-FA572E4C24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CBF65A-E267-4AA0-BAD6-490F53549B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B7F3228-319A-43BF-90A1-8ED419DF9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6723" y="365125"/>
            <a:ext cx="7759060" cy="611635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pic>
        <p:nvPicPr>
          <p:cNvPr id="7" name="Immagine 6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F43CB3D4-C3CA-B46C-BDB0-2B8B3F961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5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4 Bulle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83B87E-D82C-4487-8F94-1EBEA5D779D1}"/>
              </a:ext>
            </a:extLst>
          </p:cNvPr>
          <p:cNvCxnSpPr>
            <a:cxnSpLocks/>
          </p:cNvCxnSpPr>
          <p:nvPr userDrawn="1"/>
        </p:nvCxnSpPr>
        <p:spPr>
          <a:xfrm>
            <a:off x="4061293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8F21C8-3647-4678-B189-EE84A6D8B2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A9554D-6DD9-4BCE-94F4-5E4765ED599D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0C2185-B194-47B4-925D-FA572E4C24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CBF65A-E267-4AA0-BAD6-490F53549B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A42957B2-0506-40F7-8EE1-24CEEC0E3A26}"/>
              </a:ext>
            </a:extLst>
          </p:cNvPr>
          <p:cNvSpPr>
            <a:spLocks/>
          </p:cNvSpPr>
          <p:nvPr userDrawn="1"/>
        </p:nvSpPr>
        <p:spPr bwMode="auto">
          <a:xfrm>
            <a:off x="6298595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2EB72617-E715-4292-A82F-9496E3D7E103}"/>
              </a:ext>
            </a:extLst>
          </p:cNvPr>
          <p:cNvSpPr>
            <a:spLocks/>
          </p:cNvSpPr>
          <p:nvPr userDrawn="1"/>
        </p:nvSpPr>
        <p:spPr bwMode="auto">
          <a:xfrm>
            <a:off x="8393657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C83FFC6-88AE-4E04-A6D5-3E32B0DEA66C}"/>
              </a:ext>
            </a:extLst>
          </p:cNvPr>
          <p:cNvSpPr>
            <a:spLocks/>
          </p:cNvSpPr>
          <p:nvPr userDrawn="1"/>
        </p:nvSpPr>
        <p:spPr bwMode="auto">
          <a:xfrm>
            <a:off x="10488720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AD78EB70-DFD0-4A41-9BFF-81702B2D82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29440" y="4299405"/>
            <a:ext cx="1758560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A6A8B592-745E-4EAD-9485-204A77698DCD}"/>
              </a:ext>
            </a:extLst>
          </p:cNvPr>
          <p:cNvSpPr>
            <a:spLocks/>
          </p:cNvSpPr>
          <p:nvPr userDrawn="1"/>
        </p:nvSpPr>
        <p:spPr bwMode="auto">
          <a:xfrm>
            <a:off x="4203533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085D676A-49F3-4330-ADCD-99199AA524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65665" y="4299405"/>
            <a:ext cx="1758560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4913663A-D6A6-4773-839D-6908954149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01890" y="4299405"/>
            <a:ext cx="1758560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A1F66453-CC84-45C5-8CB3-D26769C9B2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8115" y="4299405"/>
            <a:ext cx="1758560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pic>
        <p:nvPicPr>
          <p:cNvPr id="7" name="Immagine 6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88668A5B-5410-E588-C942-50350C6A58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70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3 Bulle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83B87E-D82C-4487-8F94-1EBEA5D779D1}"/>
              </a:ext>
            </a:extLst>
          </p:cNvPr>
          <p:cNvCxnSpPr>
            <a:cxnSpLocks/>
          </p:cNvCxnSpPr>
          <p:nvPr userDrawn="1"/>
        </p:nvCxnSpPr>
        <p:spPr>
          <a:xfrm>
            <a:off x="4061293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8F21C8-3647-4678-B189-EE84A6D8B2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A9554D-6DD9-4BCE-94F4-5E4765ED599D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0C2185-B194-47B4-925D-FA572E4C24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CBF65A-E267-4AA0-BAD6-490F53549B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2EB72617-E715-4292-A82F-9496E3D7E103}"/>
              </a:ext>
            </a:extLst>
          </p:cNvPr>
          <p:cNvSpPr>
            <a:spLocks/>
          </p:cNvSpPr>
          <p:nvPr userDrawn="1"/>
        </p:nvSpPr>
        <p:spPr bwMode="auto">
          <a:xfrm>
            <a:off x="7380956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7C83FFC6-88AE-4E04-A6D5-3E32B0DEA66C}"/>
              </a:ext>
            </a:extLst>
          </p:cNvPr>
          <p:cNvSpPr>
            <a:spLocks/>
          </p:cNvSpPr>
          <p:nvPr userDrawn="1"/>
        </p:nvSpPr>
        <p:spPr bwMode="auto">
          <a:xfrm>
            <a:off x="10115938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AD78EB70-DFD0-4A41-9BFF-81702B2D82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8078" y="4299405"/>
            <a:ext cx="2455721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A6A8B592-745E-4EAD-9485-204A77698DCD}"/>
              </a:ext>
            </a:extLst>
          </p:cNvPr>
          <p:cNvSpPr>
            <a:spLocks/>
          </p:cNvSpPr>
          <p:nvPr userDrawn="1"/>
        </p:nvSpPr>
        <p:spPr bwMode="auto">
          <a:xfrm>
            <a:off x="4645974" y="2709000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085D676A-49F3-4330-ADCD-99199AA524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73096" y="4299405"/>
            <a:ext cx="2455721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A1F66453-CC84-45C5-8CB3-D26769C9B2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38114" y="4299405"/>
            <a:ext cx="2455721" cy="1959209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  <p:pic>
        <p:nvPicPr>
          <p:cNvPr id="7" name="Immagine 6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2FAFB520-09EF-6716-FBC4-70773359E6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3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Contenuto + Immagine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365125"/>
            <a:ext cx="3205163" cy="1111385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9B9F2B45-BE5A-4D3B-B538-ADFC162E6E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363" y="0"/>
            <a:ext cx="8148637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D381FE-5E78-45F6-B94F-6E8FB3885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513" y="1762125"/>
            <a:ext cx="3205162" cy="4485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1888E7-A5EF-463B-9F08-191BF987F7C6}"/>
              </a:ext>
            </a:extLst>
          </p:cNvPr>
          <p:cNvCxnSpPr>
            <a:cxnSpLocks/>
          </p:cNvCxnSpPr>
          <p:nvPr userDrawn="1"/>
        </p:nvCxnSpPr>
        <p:spPr>
          <a:xfrm>
            <a:off x="4061293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612489C-28DE-4631-B50B-137294A56879}"/>
              </a:ext>
            </a:extLst>
          </p:cNvPr>
          <p:cNvCxnSpPr>
            <a:cxnSpLocks/>
          </p:cNvCxnSpPr>
          <p:nvPr userDrawn="1"/>
        </p:nvCxnSpPr>
        <p:spPr>
          <a:xfrm>
            <a:off x="448516" y="1495364"/>
            <a:ext cx="31735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0B9C70-6729-4821-AD2A-D9FC8A17990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678976-48AF-484B-B160-A0607A9D27D9}" type="datetime1">
              <a:rPr lang="it-IT" smtClean="0"/>
              <a:t>04/03/2025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3C240-4411-4E0D-89C0-72C79FBDC0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D63CC5-D38C-4223-8A1C-DD51DEC8200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1D49A3D7-D04D-ED15-8F1A-DBF8FC4A76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15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+ Immagine 2/3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9B9F2B45-BE5A-4D3B-B538-ADFC162E6E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363" y="0"/>
            <a:ext cx="8148637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483B87E-D82C-4487-8F94-1EBEA5D779D1}"/>
              </a:ext>
            </a:extLst>
          </p:cNvPr>
          <p:cNvCxnSpPr>
            <a:cxnSpLocks/>
          </p:cNvCxnSpPr>
          <p:nvPr userDrawn="1"/>
        </p:nvCxnSpPr>
        <p:spPr>
          <a:xfrm>
            <a:off x="4061293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8F21C8-3647-4678-B189-EE84A6D8B2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8A9554D-6DD9-4BCE-94F4-5E4765ED599D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70C2185-B194-47B4-925D-FA572E4C244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CBF65A-E267-4AA0-BAD6-490F53549B9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7" name="Immagine 6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67C2D0CE-92FF-7073-25B7-90C92A80ED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51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2/3 + Titolo +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9B9F2B45-BE5A-4D3B-B538-ADFC162E6E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3" y="0"/>
            <a:ext cx="8148637" cy="6858000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153" y="365125"/>
            <a:ext cx="3205163" cy="1111385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D381FE-5E78-45F6-B94F-6E8FB3885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97807" y="1762125"/>
            <a:ext cx="3205162" cy="4485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1888E7-A5EF-463B-9F08-191BF987F7C6}"/>
              </a:ext>
            </a:extLst>
          </p:cNvPr>
          <p:cNvCxnSpPr>
            <a:cxnSpLocks/>
          </p:cNvCxnSpPr>
          <p:nvPr userDrawn="1"/>
        </p:nvCxnSpPr>
        <p:spPr>
          <a:xfrm>
            <a:off x="8143770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612489C-28DE-4631-B50B-137294A56879}"/>
              </a:ext>
            </a:extLst>
          </p:cNvPr>
          <p:cNvCxnSpPr>
            <a:cxnSpLocks/>
          </p:cNvCxnSpPr>
          <p:nvPr userDrawn="1"/>
        </p:nvCxnSpPr>
        <p:spPr>
          <a:xfrm>
            <a:off x="8597153" y="1495364"/>
            <a:ext cx="31735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161A0BE-C12C-4805-B5BE-269CE9642A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61D8AC3-1ADC-4D12-82FD-96BFC40441B0}" type="datetime1">
              <a:rPr lang="it-IT" smtClean="0"/>
              <a:t>04/03/2025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A6DF5A3-376D-454B-98A8-73DAD70333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1122AE3-BA4D-41CB-9B9F-AAF440E3C2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6" name="Immagine 5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F30929B1-B1FC-6871-F1BA-16E13B383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90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magine 2/3 + Titolo +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9B9F2B45-BE5A-4D3B-B538-ADFC162E6E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63" y="1495364"/>
            <a:ext cx="8148637" cy="5362636"/>
          </a:xfr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31" y="365125"/>
            <a:ext cx="7300700" cy="1111385"/>
          </a:xfrm>
        </p:spPr>
        <p:txBody>
          <a:bodyPr anchor="t">
            <a:normAutofit/>
          </a:bodyPr>
          <a:lstStyle>
            <a:lvl1pPr>
              <a:defRPr sz="36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D381FE-5E78-45F6-B94F-6E8FB3885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97807" y="365125"/>
            <a:ext cx="3205162" cy="617911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D1888E7-A5EF-463B-9F08-191BF987F7C6}"/>
              </a:ext>
            </a:extLst>
          </p:cNvPr>
          <p:cNvCxnSpPr>
            <a:cxnSpLocks/>
          </p:cNvCxnSpPr>
          <p:nvPr userDrawn="1"/>
        </p:nvCxnSpPr>
        <p:spPr>
          <a:xfrm>
            <a:off x="8143770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161A0BE-C12C-4805-B5BE-269CE9642A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61D8AC3-1ADC-4D12-82FD-96BFC40441B0}" type="datetime1">
              <a:rPr lang="it-IT" smtClean="0"/>
              <a:t>04/03/2025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A6DF5A3-376D-454B-98A8-73DAD703333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1122AE3-BA4D-41CB-9B9F-AAF440E3C21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9" name="Immagine 8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E6904DD5-1D85-614B-6D56-EA60A74F1A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2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17878-CD38-46E3-806E-27D504FCF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000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BD5634-EBA5-4987-B343-FDC738CA55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4140"/>
            <a:ext cx="5181600" cy="47822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3545CEC-BDF6-4224-B46A-A5657BF63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4140"/>
            <a:ext cx="5181600" cy="47822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B0837F6-5A36-4F3E-8EE9-DC3329077D8F}"/>
              </a:ext>
            </a:extLst>
          </p:cNvPr>
          <p:cNvCxnSpPr>
            <a:cxnSpLocks/>
          </p:cNvCxnSpPr>
          <p:nvPr userDrawn="1"/>
        </p:nvCxnSpPr>
        <p:spPr>
          <a:xfrm>
            <a:off x="412657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A4D60B-FCF4-44B1-92DB-8E738DD37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3159C-3B4F-4FA9-9DB0-7436B2706AA1}" type="datetime1">
              <a:rPr lang="it-IT" smtClean="0"/>
              <a:t>04/03/2025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03D38A-4F95-467E-912A-CA32DAA6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209A9C-70E5-407D-870E-CED00A7F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12" name="Immagine 11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FFBFC692-351D-0469-4354-61C11F187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5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: grigio O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inferiore colorato">
            <a:extLst>
              <a:ext uri="{FF2B5EF4-FFF2-40B4-BE49-F238E27FC236}">
                <a16:creationId xmlns:a16="http://schemas.microsoft.com/office/drawing/2014/main" id="{14FF2633-8A3C-4937-A908-67BE3E0FA82A}"/>
              </a:ext>
            </a:extLst>
          </p:cNvPr>
          <p:cNvSpPr/>
          <p:nvPr userDrawn="1"/>
        </p:nvSpPr>
        <p:spPr>
          <a:xfrm>
            <a:off x="0" y="4581525"/>
            <a:ext cx="12192000" cy="22764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1525"/>
            <a:ext cx="9000000" cy="1440000"/>
          </a:xfrm>
          <a:ln w="19050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algn="ctr">
              <a:defRPr sz="54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5464BA-8B2C-4439-9980-80B516594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9573"/>
            <a:ext cx="9000000" cy="666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4B23F8-B690-4A44-AFCE-186EB89B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590C-D3F6-403C-9FA6-9E93BD4B722D}" type="datetime1">
              <a:rPr lang="it-IT" smtClean="0"/>
              <a:t>04/03/2025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FA3A77F6-50D8-43FB-9CBD-2C5EC6C3B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36C29D81-A832-405B-B4F3-28A1A585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10" name="Immagine 9" descr="Immagine che contiene Carattere, Elementi grafici, schermata, testo&#10;&#10;Descrizione generata automaticamente">
            <a:extLst>
              <a:ext uri="{FF2B5EF4-FFF2-40B4-BE49-F238E27FC236}">
                <a16:creationId xmlns:a16="http://schemas.microsoft.com/office/drawing/2014/main" id="{0B326578-7C7A-6A14-870A-E0DC160DD5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00" y="1740000"/>
            <a:ext cx="3600000" cy="16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30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F53440-5C8C-47F7-9576-160E4CFF0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20000"/>
          </a:xfrm>
        </p:spPr>
        <p:txBody>
          <a:bodyPr anchor="t"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70D51C-7A55-46BC-9BD0-723791804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81575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38DB501-2274-4197-83C5-F63F69B2D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05486"/>
            <a:ext cx="5157787" cy="3950863"/>
          </a:xfrm>
          <a:prstGeom prst="rect">
            <a:avLst/>
          </a:prstGeom>
        </p:spPr>
        <p:txBody>
          <a:bodyPr/>
          <a:lstStyle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F4CA020-CBFA-4E0A-9E22-FEB8B1E93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81575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813103-817F-4538-8128-AC0C074D83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05486"/>
            <a:ext cx="5183188" cy="3950863"/>
          </a:xfrm>
          <a:prstGeom prst="rect">
            <a:avLst/>
          </a:prstGeom>
        </p:spPr>
        <p:txBody>
          <a:bodyPr/>
          <a:lstStyle>
            <a:lvl3pPr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D500684-CD6A-443E-88F1-B8ECDFEB28F9}"/>
              </a:ext>
            </a:extLst>
          </p:cNvPr>
          <p:cNvCxnSpPr>
            <a:cxnSpLocks/>
          </p:cNvCxnSpPr>
          <p:nvPr userDrawn="1"/>
        </p:nvCxnSpPr>
        <p:spPr>
          <a:xfrm>
            <a:off x="412657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70DC160-43B1-4B29-BCF8-37B11D90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594F-123D-4BFC-A891-B4BABA5699E1}" type="datetime1">
              <a:rPr lang="it-IT" smtClean="0"/>
              <a:t>04/03/2025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7184113A-91C7-490B-80BC-425F468FC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9BA03FDD-1D3B-4534-B94E-B9477596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14" name="Immagine 13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F416E9BF-ECFE-E355-336D-EAF17BCED6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59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DD1CAB86-7F98-44C7-901B-CFC4AEFFBE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5F07C1-ADEC-4260-A8E9-DCDBC1351C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65D1E1-67BC-4A38-A017-EAD123DF6DF1}" type="datetime1">
              <a:rPr lang="it-IT" smtClean="0"/>
              <a:t>04/03/2025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854550-7D71-4E15-B021-89EE7D6120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7DD715-10CD-4733-BC04-2A363268E7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DB67F5B-71FB-4B09-8069-8D886E0E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89999" cy="720000"/>
          </a:xfrm>
          <a:noFill/>
        </p:spPr>
        <p:txBody>
          <a:bodyPr anchor="t"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80FAD78-87A3-4A5D-9778-B67476A7EB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586603"/>
            <a:ext cx="10890000" cy="109664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268978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DD1CAB86-7F98-44C7-901B-CFC4AEFFBE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90688"/>
            <a:ext cx="12192000" cy="3476624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75F07C1-ADEC-4260-A8E9-DCDBC1351C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65D1E1-67BC-4A38-A017-EAD123DF6DF1}" type="datetime1">
              <a:rPr lang="it-IT" smtClean="0"/>
              <a:t>04/03/2025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854550-7D71-4E15-B021-89EE7D6120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7DD715-10CD-4733-BC04-2A363268E7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DB67F5B-71FB-4B09-8069-8D886E0E2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  <a:noFill/>
        </p:spPr>
        <p:txBody>
          <a:bodyPr/>
          <a:lstStyle>
            <a:lvl1pPr algn="ctr"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244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Immagine 2/3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425BBA0-B929-4D3B-98D9-405DC6829A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81525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6" name="Logo Onit Grigio" hidden="1">
            <a:extLst>
              <a:ext uri="{FF2B5EF4-FFF2-40B4-BE49-F238E27FC236}">
                <a16:creationId xmlns:a16="http://schemas.microsoft.com/office/drawing/2014/main" id="{8556469D-E4FA-4B3F-BED6-A08415891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440574"/>
            <a:ext cx="1433914" cy="66857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1525"/>
            <a:ext cx="9000000" cy="1440000"/>
          </a:xfr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l">
              <a:defRPr sz="54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1" name="Segnaposto data 50">
            <a:extLst>
              <a:ext uri="{FF2B5EF4-FFF2-40B4-BE49-F238E27FC236}">
                <a16:creationId xmlns:a16="http://schemas.microsoft.com/office/drawing/2014/main" id="{7695CC46-081D-47C7-8A80-5DA8708336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34121E-8938-49A1-AA42-66D6DF003520}" type="datetime1">
              <a:rPr lang="it-IT" smtClean="0"/>
              <a:t>04/03/2025</a:t>
            </a:fld>
            <a:endParaRPr lang="it-IT"/>
          </a:p>
        </p:txBody>
      </p:sp>
      <p:sp>
        <p:nvSpPr>
          <p:cNvPr id="52" name="Segnaposto piè di pagina 51">
            <a:extLst>
              <a:ext uri="{FF2B5EF4-FFF2-40B4-BE49-F238E27FC236}">
                <a16:creationId xmlns:a16="http://schemas.microsoft.com/office/drawing/2014/main" id="{B4605E37-A8D0-492F-8C78-4B2C6E8AE86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3" name="Segnaposto numero diapositiva 52">
            <a:extLst>
              <a:ext uri="{FF2B5EF4-FFF2-40B4-BE49-F238E27FC236}">
                <a16:creationId xmlns:a16="http://schemas.microsoft.com/office/drawing/2014/main" id="{6119531D-6190-4368-9E17-B7EC7B2D241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7D0C8100-4968-441B-AB50-2EEB70CA0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9573"/>
            <a:ext cx="9000000" cy="666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648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: arancio O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1402" y="1556475"/>
            <a:ext cx="9000000" cy="1440000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39AEA267-9268-4354-B8A3-D20C21648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402" y="3284608"/>
            <a:ext cx="9020598" cy="66617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01FEBA38-ED04-4C7F-97C8-67352C54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B0C6C-1E87-4F6F-B691-062D39E21587}" type="datetime1">
              <a:rPr lang="it-IT" smtClean="0"/>
              <a:t>04/03/2025</a:t>
            </a:fld>
            <a:endParaRPr lang="it-IT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56FA45D4-C20A-4DC4-9CF0-43911B814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86286A43-0BBD-4AE9-B7FE-15BF4BA2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4" name="Immagine 3" descr="Immagine che contiene nero, oscurità, Elementi grafici, schermata&#10;&#10;Descrizione generata automaticamente">
            <a:extLst>
              <a:ext uri="{FF2B5EF4-FFF2-40B4-BE49-F238E27FC236}">
                <a16:creationId xmlns:a16="http://schemas.microsoft.com/office/drawing/2014/main" id="{C47960E3-1E9F-9438-378C-FD0072CC06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4" y="1511630"/>
            <a:ext cx="1620000" cy="15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7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: grigio O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Onit Grigio" hidden="1">
            <a:extLst>
              <a:ext uri="{FF2B5EF4-FFF2-40B4-BE49-F238E27FC236}">
                <a16:creationId xmlns:a16="http://schemas.microsoft.com/office/drawing/2014/main" id="{8556469D-E4FA-4B3F-BED6-A08415891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440574"/>
            <a:ext cx="1433914" cy="66857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1402" y="1556475"/>
            <a:ext cx="9000000" cy="1440000"/>
          </a:xfrm>
          <a:solidFill>
            <a:schemeClr val="tx1"/>
          </a:solidFill>
          <a:ln>
            <a:solidFill>
              <a:schemeClr val="bg2"/>
            </a:solidFill>
          </a:ln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39AEA267-9268-4354-B8A3-D20C21648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1402" y="3284608"/>
            <a:ext cx="9020598" cy="66617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5335CC-73D7-49DE-B607-16E62D53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99B8-4DF9-4D38-AFE0-6D897FDB8CA4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CAB783-3F99-489B-9744-25C3DDFA9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720C3DC-D9EC-428B-9E40-D72EC3672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14" name="Immagine 13" descr="Immagine che contiene nero, oscurità, Elementi grafici, schermata&#10;&#10;Descrizione generata automaticamente">
            <a:extLst>
              <a:ext uri="{FF2B5EF4-FFF2-40B4-BE49-F238E27FC236}">
                <a16:creationId xmlns:a16="http://schemas.microsoft.com/office/drawing/2014/main" id="{728806E1-E912-05DE-47EB-50ACFEB21D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54" y="1511630"/>
            <a:ext cx="1620000" cy="155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: Mezzer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 Onit Grigio" hidden="1">
            <a:extLst>
              <a:ext uri="{FF2B5EF4-FFF2-40B4-BE49-F238E27FC236}">
                <a16:creationId xmlns:a16="http://schemas.microsoft.com/office/drawing/2014/main" id="{8556469D-E4FA-4B3F-BED6-A08415891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440574"/>
            <a:ext cx="1433914" cy="66857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6000" y="1718959"/>
            <a:ext cx="9000000" cy="1440000"/>
          </a:xfrm>
          <a:noFill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8DA3548-532B-4608-9886-6E334F52C25E}"/>
              </a:ext>
            </a:extLst>
          </p:cNvPr>
          <p:cNvCxnSpPr>
            <a:cxnSpLocks/>
          </p:cNvCxnSpPr>
          <p:nvPr userDrawn="1"/>
        </p:nvCxnSpPr>
        <p:spPr>
          <a:xfrm>
            <a:off x="699247" y="3429000"/>
            <a:ext cx="107935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ottotitolo 2">
            <a:extLst>
              <a:ext uri="{FF2B5EF4-FFF2-40B4-BE49-F238E27FC236}">
                <a16:creationId xmlns:a16="http://schemas.microsoft.com/office/drawing/2014/main" id="{7111CC0D-4F8B-4D29-9E45-744C1BC0A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000" y="3699042"/>
            <a:ext cx="9000000" cy="66617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18E9794-C02F-42DF-8FDD-94DA29BD1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2374D-287B-41AC-8DE7-BEA4B1CD080F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4B70189-CC2E-4620-87C3-E32BF9E2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8233B02-FEB7-4BDE-BF73-2D9DB4AE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21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: Immagin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AC1B4BA6-5F61-41D7-AE47-EA21A8057C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it-IT" dirty="0"/>
          </a:p>
        </p:txBody>
      </p:sp>
      <p:pic>
        <p:nvPicPr>
          <p:cNvPr id="6" name="Logo Onit Grigio" hidden="1">
            <a:extLst>
              <a:ext uri="{FF2B5EF4-FFF2-40B4-BE49-F238E27FC236}">
                <a16:creationId xmlns:a16="http://schemas.microsoft.com/office/drawing/2014/main" id="{8556469D-E4FA-4B3F-BED6-A08415891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3" y="440574"/>
            <a:ext cx="1433914" cy="66857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DB8765E-D966-4B95-BB66-40CCB628E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1402" y="3861525"/>
            <a:ext cx="9000000" cy="1440000"/>
          </a:xfrm>
          <a:noFill/>
          <a:ln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0DA2FC8-5BAC-47F9-8FEB-956CCB02C9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631B8C-57E7-4D6C-BEA7-74979237D7C7}" type="datetime1">
              <a:rPr lang="it-IT" smtClean="0"/>
              <a:t>04/03/2025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337E53C-6121-404A-87A4-15C6038653A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51EECB5-2BA4-4A06-9EF9-F970C424C11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202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zione: Immagin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6AB546-6F14-4331-B168-D6DF3747B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412" y="3255962"/>
            <a:ext cx="6301902" cy="1325563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F63D1EDC-BE0D-4CBE-AA3F-9639A8790E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48638" y="0"/>
            <a:ext cx="4043362" cy="6858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948DC3D-7601-4E73-B999-9C2A984FA80C}"/>
              </a:ext>
            </a:extLst>
          </p:cNvPr>
          <p:cNvCxnSpPr>
            <a:cxnSpLocks/>
          </p:cNvCxnSpPr>
          <p:nvPr userDrawn="1"/>
        </p:nvCxnSpPr>
        <p:spPr>
          <a:xfrm>
            <a:off x="8167110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DA802A-A67E-4BA7-AFAD-43F45BE8B96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6A6DECB-F395-4384-A48D-09B7B2B800FF}" type="datetime1">
              <a:rPr lang="it-IT" smtClean="0"/>
              <a:t>04/03/2025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DE65A00-3124-45C7-801B-5D3CD50F74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0D211A4-4FE5-4292-9116-E619849E21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237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+ Contenu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B600BF-06F3-4577-B898-2E6AF904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  <a:noFill/>
        </p:spPr>
        <p:txBody>
          <a:bodyPr anchor="t"/>
          <a:lstStyle>
            <a:lvl1pPr>
              <a:defRPr b="1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D5FEE3-0764-4A3A-B614-4F0B3154F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8CC197B-EEED-4A7A-A750-6816459347BA}"/>
              </a:ext>
            </a:extLst>
          </p:cNvPr>
          <p:cNvCxnSpPr>
            <a:cxnSpLocks/>
          </p:cNvCxnSpPr>
          <p:nvPr userDrawn="1"/>
        </p:nvCxnSpPr>
        <p:spPr>
          <a:xfrm>
            <a:off x="412657" y="365125"/>
            <a:ext cx="0" cy="611635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5BEDF3-9E7A-4EE5-B5D0-47DEB4D8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696BF-F29F-4EBF-9295-24E784B0AD65}" type="datetime1">
              <a:rPr lang="it-IT" smtClean="0"/>
              <a:t>04/03/2025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72A6051-270F-49F6-8A92-EBA5FF214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CDC65C-FB39-4BF0-8154-808437E9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  <p:pic>
        <p:nvPicPr>
          <p:cNvPr id="17" name="Immagine 16" descr="Immagine che contiene cerchio, simbolo, giallo, Elementi grafici&#10;&#10;Descrizione generata automaticamente">
            <a:extLst>
              <a:ext uri="{FF2B5EF4-FFF2-40B4-BE49-F238E27FC236}">
                <a16:creationId xmlns:a16="http://schemas.microsoft.com/office/drawing/2014/main" id="{1EE89AF2-C24C-0D2B-C7AA-CCB579B2F7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199" y="6356348"/>
            <a:ext cx="378000" cy="36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08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2DADE08-1D15-4376-B348-1D2516228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AE71480-32AE-4A0B-9487-BA4169C38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5864F472-FD7C-49AD-957C-B5E4420E1D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1CEC5-97C8-432F-966B-2099584142B4}" type="datetime1">
              <a:rPr lang="it-IT" smtClean="0"/>
              <a:t>04/03/2025</a:t>
            </a:fld>
            <a:endParaRPr lang="it-IT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8F30A26F-9E54-4626-BFC8-9F5F0A786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DC77B2B8-4E21-4173-AA4F-D46E22186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2ADBC-DE18-450F-B399-1ABC6DBA4F1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712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66000"/>
        <a:buFont typeface="Wingdings 3" panose="05040102010807070707" pitchFamily="18" charset="2"/>
        <a:buChar char=""/>
        <a:defRPr sz="2800" kern="120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400" kern="1200">
          <a:solidFill>
            <a:sysClr val="windowText" lastClr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-"/>
        <a:defRPr sz="2000" kern="1200">
          <a:solidFill>
            <a:sysClr val="windowText" lastClr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34">
          <p15:clr>
            <a:srgbClr val="F26B43"/>
          </p15:clr>
        </p15:guide>
        <p15:guide id="2" pos="2547">
          <p15:clr>
            <a:srgbClr val="F26B43"/>
          </p15:clr>
        </p15:guide>
        <p15:guide id="3" orient="horz" pos="2886">
          <p15:clr>
            <a:srgbClr val="F26B43"/>
          </p15:clr>
        </p15:guide>
        <p15:guide id="4" pos="51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it-it/dotnet/maui/what-is-maui?view=net-maui-8.0" TargetMode="External"/><Relationship Id="rId2" Type="http://schemas.openxmlformats.org/officeDocument/2006/relationships/hyperlink" Target="docs.microsoft.com/dotnet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it-it/dotnet/maui/get-started/first-app?view=net-maui-9.0&amp;viewFallbackFrom=net-maui-8.0&amp;pivots=devices-windows&amp;tabs=vswin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icons?t=packs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CommunityToolkit/Maui" TargetMode="Externa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itsmart/Project-Work-ITI-MAUI.gi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image" Target="../media/image6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E98F1FD-38DB-4A4D-B95A-D89D44B24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1525"/>
            <a:ext cx="9000000" cy="1440000"/>
          </a:xfrm>
        </p:spPr>
        <p:txBody>
          <a:bodyPr>
            <a:normAutofit/>
          </a:bodyPr>
          <a:lstStyle/>
          <a:p>
            <a:r>
              <a:rPr lang="it-IT" dirty="0"/>
              <a:t>Creare app con .NET MAUI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69D10F2B-68EB-4CAB-A96E-7197D0D31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79573"/>
            <a:ext cx="9144000" cy="666172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CB6A3413-8639-46B5-A3A4-0E6D4226D5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ln>
            <a:solidFill>
              <a:schemeClr val="tx2"/>
            </a:solidFill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05/03/2025</a:t>
            </a:r>
          </a:p>
        </p:txBody>
      </p:sp>
    </p:spTree>
    <p:extLst>
      <p:ext uri="{BB962C8B-B14F-4D97-AF65-F5344CB8AC3E}">
        <p14:creationId xmlns:p14="http://schemas.microsoft.com/office/powerpoint/2010/main" val="3630253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944E1-108C-94E9-3FE7-760D8587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D2B5CE-4D0E-5F1B-C5BC-1559B984B8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Pattern di Programmazione: MVVM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DEC17B8-6858-C5EE-DD4B-16EEB85463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Model – </a:t>
            </a:r>
            <a:r>
              <a:rPr lang="it-IT" dirty="0" err="1"/>
              <a:t>View</a:t>
            </a:r>
            <a:r>
              <a:rPr lang="it-IT" dirty="0"/>
              <a:t> – </a:t>
            </a:r>
            <a:r>
              <a:rPr lang="it-IT" dirty="0" err="1"/>
              <a:t>ViewModel</a:t>
            </a:r>
            <a:endParaRPr lang="it-IT" dirty="0"/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1008D3CC-7112-AECB-8670-68A44FDAE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8F6169BB-6142-8EBB-8115-0DE868E83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7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79295-E22A-91C4-5459-A9C2E1B0A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E7865D26-2F1F-CBC6-B6C4-7CC2AFCE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Pattern di Programmazione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967E8312-AC39-AF56-C475-CA34331A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Un pattern di programmazione è una </a:t>
            </a:r>
            <a:r>
              <a:rPr lang="it-IT" b="1" dirty="0"/>
              <a:t>soluzione generale e riutilizzabile </a:t>
            </a:r>
            <a:r>
              <a:rPr lang="it-IT" dirty="0"/>
              <a:t>a un problema comune nello sviluppo software. Non è codice specifico, ma un'idea o un </a:t>
            </a:r>
            <a:r>
              <a:rPr lang="it-IT" b="1" dirty="0"/>
              <a:t>approccio strutturato </a:t>
            </a:r>
            <a:r>
              <a:rPr lang="it-IT" dirty="0"/>
              <a:t>per risolvere determinati problemi di progettazione.</a:t>
            </a:r>
          </a:p>
          <a:p>
            <a:endParaRPr lang="it-IT" dirty="0"/>
          </a:p>
          <a:p>
            <a:r>
              <a:rPr lang="it-IT" dirty="0"/>
              <a:t>Vantaggi dei pattern di programmazione: </a:t>
            </a:r>
          </a:p>
          <a:p>
            <a:pPr lvl="1"/>
            <a:r>
              <a:rPr lang="it-IT" dirty="0"/>
              <a:t>rendono il codice più </a:t>
            </a:r>
            <a:r>
              <a:rPr lang="it-IT" b="1" dirty="0"/>
              <a:t>organizzato</a:t>
            </a:r>
            <a:r>
              <a:rPr lang="it-IT" dirty="0"/>
              <a:t> e </a:t>
            </a:r>
            <a:r>
              <a:rPr lang="it-IT" b="1" dirty="0" err="1"/>
              <a:t>manutenibile</a:t>
            </a:r>
            <a:endParaRPr lang="it-IT" b="1" dirty="0"/>
          </a:p>
          <a:p>
            <a:pPr lvl="1"/>
            <a:r>
              <a:rPr lang="it-IT" dirty="0"/>
              <a:t>favoriscono la </a:t>
            </a:r>
            <a:r>
              <a:rPr lang="it-IT" b="1" dirty="0"/>
              <a:t>riusabilità</a:t>
            </a:r>
            <a:r>
              <a:rPr lang="it-IT" dirty="0"/>
              <a:t> e la </a:t>
            </a:r>
            <a:r>
              <a:rPr lang="it-IT" b="1" dirty="0"/>
              <a:t>scalabilità</a:t>
            </a:r>
          </a:p>
          <a:p>
            <a:pPr lvl="1"/>
            <a:r>
              <a:rPr lang="it-IT" dirty="0"/>
              <a:t>aiutano i programmatori a seguire le </a:t>
            </a:r>
            <a:r>
              <a:rPr lang="it-IT" b="1" i="1" dirty="0"/>
              <a:t>best practices</a:t>
            </a:r>
          </a:p>
          <a:p>
            <a:pPr lvl="1"/>
            <a:endParaRPr lang="it-IT" i="1" dirty="0"/>
          </a:p>
          <a:p>
            <a:pPr marL="0" indent="0">
              <a:buNone/>
            </a:pPr>
            <a:r>
              <a:rPr lang="it-IT" sz="1200" i="1" dirty="0"/>
              <a:t>* </a:t>
            </a:r>
            <a:r>
              <a:rPr lang="it-IT" sz="1200" b="1" i="1" dirty="0"/>
              <a:t>scalabilità</a:t>
            </a:r>
            <a:r>
              <a:rPr lang="it-IT" sz="1200" dirty="0"/>
              <a:t>: la capacità di un'applicazione o di un sistema di gestire un aumento del carico di lavoro senza perdere prestazioni o stabilità</a:t>
            </a:r>
            <a:endParaRPr lang="it-IT" sz="1200" i="1" dirty="0"/>
          </a:p>
          <a:p>
            <a:pPr marL="0" indent="0">
              <a:buNone/>
            </a:pPr>
            <a:r>
              <a:rPr lang="it-IT" sz="1200" i="1" dirty="0"/>
              <a:t>* </a:t>
            </a:r>
            <a:r>
              <a:rPr lang="it-IT" sz="1200" b="1" i="1" dirty="0"/>
              <a:t>best practices</a:t>
            </a:r>
            <a:r>
              <a:rPr lang="it-IT" sz="1200" dirty="0"/>
              <a:t>: linee guida o strategie consigliate per scrivere codice efficiente, sicuro e </a:t>
            </a:r>
            <a:r>
              <a:rPr lang="it-IT" sz="1200" dirty="0" err="1"/>
              <a:t>manutenibile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4242086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2943483-82EB-45E4-B778-1AC7D3D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MVVM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7266E8A-B47F-49A5-BD09-8A6C21DFF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575883"/>
            <a:ext cx="10890000" cy="1275472"/>
          </a:xfrm>
        </p:spPr>
        <p:txBody>
          <a:bodyPr/>
          <a:lstStyle/>
          <a:p>
            <a:r>
              <a:rPr lang="it-IT" dirty="0"/>
              <a:t>Il pattern MVVM (</a:t>
            </a:r>
            <a:r>
              <a:rPr lang="it-IT" i="1" dirty="0"/>
              <a:t>Model-</a:t>
            </a:r>
            <a:r>
              <a:rPr lang="it-IT" i="1" dirty="0" err="1"/>
              <a:t>View</a:t>
            </a:r>
            <a:r>
              <a:rPr lang="it-IT" i="1" dirty="0"/>
              <a:t>-</a:t>
            </a:r>
            <a:r>
              <a:rPr lang="it-IT" i="1" dirty="0" err="1"/>
              <a:t>ViewModel</a:t>
            </a:r>
            <a:r>
              <a:rPr lang="it-IT" dirty="0"/>
              <a:t>) è un’</a:t>
            </a:r>
            <a:r>
              <a:rPr lang="it-IT" b="1" dirty="0"/>
              <a:t>architettura software </a:t>
            </a:r>
            <a:r>
              <a:rPr lang="it-IT" dirty="0"/>
              <a:t>utilizzata per </a:t>
            </a:r>
            <a:r>
              <a:rPr lang="it-IT" b="1" dirty="0"/>
              <a:t>separare</a:t>
            </a:r>
            <a:r>
              <a:rPr lang="it-IT" dirty="0"/>
              <a:t> la logica dell’applicazione dalla sua interfaccia grafica.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1392F1A-E823-4ADD-A6D8-E818D3179C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8066" y="4697815"/>
            <a:ext cx="3307080" cy="1726234"/>
          </a:xfrm>
        </p:spPr>
        <p:txBody>
          <a:bodyPr/>
          <a:lstStyle/>
          <a:p>
            <a:r>
              <a:rPr lang="it-IT" b="1" dirty="0"/>
              <a:t>Model</a:t>
            </a:r>
          </a:p>
          <a:p>
            <a:r>
              <a:rPr lang="it-IT" sz="2400" dirty="0"/>
              <a:t>rappresenta i dati e la logica di business dell’applicazione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5BC1047-BC57-42D9-941C-AB995BB139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1460" y="4697815"/>
            <a:ext cx="3307080" cy="1604662"/>
          </a:xfrm>
        </p:spPr>
        <p:txBody>
          <a:bodyPr/>
          <a:lstStyle/>
          <a:p>
            <a:r>
              <a:rPr lang="it-IT" b="1" dirty="0" err="1"/>
              <a:t>Viewmodel</a:t>
            </a:r>
            <a:endParaRPr lang="it-IT" b="1" dirty="0"/>
          </a:p>
          <a:p>
            <a:r>
              <a:rPr lang="it-IT" sz="2400" dirty="0"/>
              <a:t>fa da "ponte" tra Model e </a:t>
            </a:r>
            <a:r>
              <a:rPr lang="it-IT" sz="2400" dirty="0" err="1"/>
              <a:t>View</a:t>
            </a:r>
            <a:r>
              <a:rPr lang="it-IT" sz="2400" dirty="0"/>
              <a:t>, gestendo dati e logica di presentazione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B21BDCB1-A953-49B1-A33F-04B1F8ABE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0514" y="4697815"/>
            <a:ext cx="3307080" cy="1726234"/>
          </a:xfrm>
        </p:spPr>
        <p:txBody>
          <a:bodyPr/>
          <a:lstStyle/>
          <a:p>
            <a:r>
              <a:rPr lang="it-IT" b="1" dirty="0" err="1"/>
              <a:t>View</a:t>
            </a:r>
            <a:endParaRPr lang="it-IT" b="1" dirty="0"/>
          </a:p>
          <a:p>
            <a:r>
              <a:rPr lang="it-IT" sz="2400" dirty="0"/>
              <a:t>è l’interfaccia grafica che l’utente vede e con cui interagisce (UI) </a:t>
            </a:r>
          </a:p>
          <a:p>
            <a:endParaRPr lang="it-IT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8242DAB-9C17-4EFA-9C1A-D5BB6324750C}"/>
              </a:ext>
            </a:extLst>
          </p:cNvPr>
          <p:cNvSpPr>
            <a:spLocks/>
          </p:cNvSpPr>
          <p:nvPr/>
        </p:nvSpPr>
        <p:spPr bwMode="auto">
          <a:xfrm>
            <a:off x="5161090" y="3177944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1C3DA89-123E-43D4-95AA-780CA4F1C301}"/>
              </a:ext>
            </a:extLst>
          </p:cNvPr>
          <p:cNvSpPr>
            <a:spLocks/>
          </p:cNvSpPr>
          <p:nvPr/>
        </p:nvSpPr>
        <p:spPr bwMode="auto">
          <a:xfrm>
            <a:off x="1391606" y="3177944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02F3257B-8732-4F28-9D0C-56977BDACE83}"/>
              </a:ext>
            </a:extLst>
          </p:cNvPr>
          <p:cNvSpPr>
            <a:spLocks/>
          </p:cNvSpPr>
          <p:nvPr/>
        </p:nvSpPr>
        <p:spPr bwMode="auto">
          <a:xfrm>
            <a:off x="9154054" y="3177944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pic>
        <p:nvPicPr>
          <p:cNvPr id="3" name="Elemento grafico 2" descr="Libro aperto contorno">
            <a:extLst>
              <a:ext uri="{FF2B5EF4-FFF2-40B4-BE49-F238E27FC236}">
                <a16:creationId xmlns:a16="http://schemas.microsoft.com/office/drawing/2014/main" id="{8FDDFA14-7000-EC8B-A7CC-4154CCF2A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4406" y="3440744"/>
            <a:ext cx="914400" cy="914400"/>
          </a:xfrm>
          <a:prstGeom prst="rect">
            <a:avLst/>
          </a:prstGeom>
        </p:spPr>
      </p:pic>
      <p:pic>
        <p:nvPicPr>
          <p:cNvPr id="5" name="Elemento grafico 4" descr="Scena di bridge contorno">
            <a:extLst>
              <a:ext uri="{FF2B5EF4-FFF2-40B4-BE49-F238E27FC236}">
                <a16:creationId xmlns:a16="http://schemas.microsoft.com/office/drawing/2014/main" id="{51E6F03F-E887-8402-5423-65A4A72CA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3890" y="3360174"/>
            <a:ext cx="914400" cy="914400"/>
          </a:xfrm>
          <a:prstGeom prst="rect">
            <a:avLst/>
          </a:prstGeom>
        </p:spPr>
      </p:pic>
      <p:pic>
        <p:nvPicPr>
          <p:cNvPr id="15" name="Elemento grafico 14" descr="Agricoltura contorno">
            <a:extLst>
              <a:ext uri="{FF2B5EF4-FFF2-40B4-BE49-F238E27FC236}">
                <a16:creationId xmlns:a16="http://schemas.microsoft.com/office/drawing/2014/main" id="{CBB671D5-24E6-976D-54CD-C8A78773B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6854" y="34407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6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28238-8F53-4837-8EA6-49DF09B56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Ambiente .NET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1AA6FB-EB01-4805-A0AE-69C521EDF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Breve introduzione ai concetti fondamentali di .NET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A335BDE3-6883-4DFB-8AFC-F7E304B3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C346ED83-F10D-4ED8-8A78-3D4F9145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06CD2CEC-391E-4E1A-93F1-C1723658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Introduzione a .NET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02286CC-87E4-415F-BBEA-D79B9E0C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.NET è un </a:t>
            </a:r>
            <a:r>
              <a:rPr lang="it-IT" b="1" dirty="0"/>
              <a:t>framework </a:t>
            </a:r>
            <a:r>
              <a:rPr lang="it-IT" b="1" i="1" dirty="0"/>
              <a:t>cross-</a:t>
            </a:r>
            <a:r>
              <a:rPr lang="it-IT" b="1" i="1" dirty="0" err="1"/>
              <a:t>platform</a:t>
            </a:r>
            <a:r>
              <a:rPr lang="it-IT" b="1" dirty="0"/>
              <a:t> </a:t>
            </a:r>
            <a:r>
              <a:rPr lang="it-IT" dirty="0"/>
              <a:t>creato da Microsoft, progettato per sviluppare applicazioni. </a:t>
            </a:r>
          </a:p>
          <a:p>
            <a:endParaRPr lang="it-IT" dirty="0"/>
          </a:p>
          <a:p>
            <a:r>
              <a:rPr lang="it-IT" dirty="0"/>
              <a:t>Si basa su un insieme di </a:t>
            </a:r>
            <a:r>
              <a:rPr lang="it-IT" b="1" dirty="0"/>
              <a:t>librerie </a:t>
            </a:r>
            <a:r>
              <a:rPr lang="it-IT" dirty="0"/>
              <a:t>e</a:t>
            </a:r>
            <a:r>
              <a:rPr lang="it-IT" b="1" dirty="0"/>
              <a:t> strumenti </a:t>
            </a:r>
            <a:r>
              <a:rPr lang="it-IT" dirty="0"/>
              <a:t>che permettono agli sviluppatori di scrivere codice garantendo interoperabilità e un'elevata efficienza.</a:t>
            </a:r>
          </a:p>
          <a:p>
            <a:endParaRPr lang="it-IT" dirty="0"/>
          </a:p>
          <a:p>
            <a:r>
              <a:rPr lang="it-IT" b="1" dirty="0"/>
              <a:t>C# </a:t>
            </a:r>
            <a:r>
              <a:rPr lang="it-IT" dirty="0"/>
              <a:t>è il linguaggio principale dell’ecosistema.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183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2943483-82EB-45E4-B778-1AC7D3D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Componenti di .NET</a:t>
            </a:r>
          </a:p>
        </p:txBody>
      </p:sp>
      <p:sp>
        <p:nvSpPr>
          <p:cNvPr id="37" name="Segnaposto testo 9">
            <a:extLst>
              <a:ext uri="{FF2B5EF4-FFF2-40B4-BE49-F238E27FC236}">
                <a16:creationId xmlns:a16="http://schemas.microsoft.com/office/drawing/2014/main" id="{DFA3849E-FD4F-4251-BCE6-1B2DB1965620}"/>
              </a:ext>
            </a:extLst>
          </p:cNvPr>
          <p:cNvSpPr txBox="1">
            <a:spLocks/>
          </p:cNvSpPr>
          <p:nvPr/>
        </p:nvSpPr>
        <p:spPr>
          <a:xfrm>
            <a:off x="2081972" y="3065876"/>
            <a:ext cx="2623747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front-end</a:t>
            </a:r>
          </a:p>
          <a:p>
            <a:pPr algn="l">
              <a:buClr>
                <a:srgbClr val="FCAF17"/>
              </a:buClr>
              <a:defRPr/>
            </a:pPr>
            <a:r>
              <a:rPr kumimoji="0" lang="it-IT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Blazor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</a:t>
            </a:r>
            <a:r>
              <a:rPr lang="it-IT" sz="1600" dirty="0">
                <a:solidFill>
                  <a:srgbClr val="000000"/>
                </a:solidFill>
                <a:latin typeface="Calibri" panose="020F0502020204030204"/>
              </a:rPr>
              <a:t>.NET Core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utoShape 7">
            <a:extLst>
              <a:ext uri="{FF2B5EF4-FFF2-40B4-BE49-F238E27FC236}">
                <a16:creationId xmlns:a16="http://schemas.microsoft.com/office/drawing/2014/main" id="{11C85839-22E4-4A07-919A-C041EDCE67F2}"/>
              </a:ext>
            </a:extLst>
          </p:cNvPr>
          <p:cNvSpPr>
            <a:spLocks/>
          </p:cNvSpPr>
          <p:nvPr/>
        </p:nvSpPr>
        <p:spPr bwMode="auto">
          <a:xfrm>
            <a:off x="4922822" y="316363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39" name="AutoShape 7">
            <a:extLst>
              <a:ext uri="{FF2B5EF4-FFF2-40B4-BE49-F238E27FC236}">
                <a16:creationId xmlns:a16="http://schemas.microsoft.com/office/drawing/2014/main" id="{5F758A3E-7230-4D09-89E7-4962F9C9A724}"/>
              </a:ext>
            </a:extLst>
          </p:cNvPr>
          <p:cNvSpPr>
            <a:spLocks/>
          </p:cNvSpPr>
          <p:nvPr/>
        </p:nvSpPr>
        <p:spPr bwMode="auto">
          <a:xfrm>
            <a:off x="1220525" y="3163632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40" name="Segnaposto testo 9">
            <a:extLst>
              <a:ext uri="{FF2B5EF4-FFF2-40B4-BE49-F238E27FC236}">
                <a16:creationId xmlns:a16="http://schemas.microsoft.com/office/drawing/2014/main" id="{F1068266-8B8F-4173-BFE9-B2342BBC2CD7}"/>
              </a:ext>
            </a:extLst>
          </p:cNvPr>
          <p:cNvSpPr txBox="1">
            <a:spLocks/>
          </p:cNvSpPr>
          <p:nvPr/>
        </p:nvSpPr>
        <p:spPr>
          <a:xfrm>
            <a:off x="5859925" y="3052609"/>
            <a:ext cx="2623747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back-end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lang="it-IT" sz="1600" dirty="0">
                <a:solidFill>
                  <a:srgbClr val="000000"/>
                </a:solidFill>
                <a:latin typeface="Calibri" panose="020F0502020204030204"/>
              </a:rPr>
              <a:t>.NET Core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3A4B3410-596E-4944-B109-049A77598BCB}"/>
              </a:ext>
            </a:extLst>
          </p:cNvPr>
          <p:cNvSpPr>
            <a:spLocks/>
          </p:cNvSpPr>
          <p:nvPr/>
        </p:nvSpPr>
        <p:spPr bwMode="auto">
          <a:xfrm>
            <a:off x="8700775" y="316363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42" name="Segnaposto testo 9">
            <a:extLst>
              <a:ext uri="{FF2B5EF4-FFF2-40B4-BE49-F238E27FC236}">
                <a16:creationId xmlns:a16="http://schemas.microsoft.com/office/drawing/2014/main" id="{80A1BF84-0FDE-4878-996F-DEDEA2A5D6E7}"/>
              </a:ext>
            </a:extLst>
          </p:cNvPr>
          <p:cNvSpPr txBox="1">
            <a:spLocks/>
          </p:cNvSpPr>
          <p:nvPr/>
        </p:nvSpPr>
        <p:spPr>
          <a:xfrm>
            <a:off x="9637878" y="3052608"/>
            <a:ext cx="2623747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Cloud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.NET Aspire</a:t>
            </a:r>
          </a:p>
        </p:txBody>
      </p:sp>
      <p:sp>
        <p:nvSpPr>
          <p:cNvPr id="55" name="Segnaposto testo 9">
            <a:extLst>
              <a:ext uri="{FF2B5EF4-FFF2-40B4-BE49-F238E27FC236}">
                <a16:creationId xmlns:a16="http://schemas.microsoft.com/office/drawing/2014/main" id="{03F6C93C-80F6-48E9-BBD2-C9001362FB6A}"/>
              </a:ext>
            </a:extLst>
          </p:cNvPr>
          <p:cNvSpPr txBox="1">
            <a:spLocks/>
          </p:cNvSpPr>
          <p:nvPr/>
        </p:nvSpPr>
        <p:spPr>
          <a:xfrm>
            <a:off x="2081972" y="4770147"/>
            <a:ext cx="2623747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e Semantic Kernel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lang="it-IT" sz="1600" dirty="0">
                <a:solidFill>
                  <a:srgbClr val="000000"/>
                </a:solidFill>
                <a:latin typeface="Calibri" panose="020F0502020204030204"/>
              </a:rPr>
              <a:t>C#, OpenAI e Azure, </a:t>
            </a:r>
            <a:r>
              <a:rPr lang="it-IT" sz="1600" dirty="0" err="1">
                <a:solidFill>
                  <a:srgbClr val="000000"/>
                </a:solidFill>
                <a:latin typeface="Calibri" panose="020F0502020204030204"/>
              </a:rPr>
              <a:t>qDrant</a:t>
            </a:r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utoShape 7">
            <a:extLst>
              <a:ext uri="{FF2B5EF4-FFF2-40B4-BE49-F238E27FC236}">
                <a16:creationId xmlns:a16="http://schemas.microsoft.com/office/drawing/2014/main" id="{4D26FB74-F7A0-4A00-B7D7-FD839158B67C}"/>
              </a:ext>
            </a:extLst>
          </p:cNvPr>
          <p:cNvSpPr>
            <a:spLocks/>
          </p:cNvSpPr>
          <p:nvPr/>
        </p:nvSpPr>
        <p:spPr bwMode="auto">
          <a:xfrm>
            <a:off x="4922822" y="4872904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57" name="AutoShape 7">
            <a:extLst>
              <a:ext uri="{FF2B5EF4-FFF2-40B4-BE49-F238E27FC236}">
                <a16:creationId xmlns:a16="http://schemas.microsoft.com/office/drawing/2014/main" id="{9F6A2C25-4EC3-4C41-BD88-7A318817AFEF}"/>
              </a:ext>
            </a:extLst>
          </p:cNvPr>
          <p:cNvSpPr>
            <a:spLocks/>
          </p:cNvSpPr>
          <p:nvPr/>
        </p:nvSpPr>
        <p:spPr bwMode="auto">
          <a:xfrm>
            <a:off x="1220525" y="4872904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58" name="Segnaposto testo 9">
            <a:extLst>
              <a:ext uri="{FF2B5EF4-FFF2-40B4-BE49-F238E27FC236}">
                <a16:creationId xmlns:a16="http://schemas.microsoft.com/office/drawing/2014/main" id="{6B9E0FFF-A1FB-42C1-BCFA-7572C2990090}"/>
              </a:ext>
            </a:extLst>
          </p:cNvPr>
          <p:cNvSpPr txBox="1">
            <a:spLocks/>
          </p:cNvSpPr>
          <p:nvPr/>
        </p:nvSpPr>
        <p:spPr>
          <a:xfrm>
            <a:off x="5859925" y="4770147"/>
            <a:ext cx="2623747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 mobile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lang="it-IT" sz="1600" dirty="0">
                <a:solidFill>
                  <a:srgbClr val="000000"/>
                </a:solidFill>
                <a:latin typeface="Calibri" panose="020F0502020204030204"/>
              </a:rPr>
              <a:t>.NET MAUI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AutoShape 7">
            <a:extLst>
              <a:ext uri="{FF2B5EF4-FFF2-40B4-BE49-F238E27FC236}">
                <a16:creationId xmlns:a16="http://schemas.microsoft.com/office/drawing/2014/main" id="{DFEF0F9C-756E-47F7-B06F-5231A548B23E}"/>
              </a:ext>
            </a:extLst>
          </p:cNvPr>
          <p:cNvSpPr>
            <a:spLocks/>
          </p:cNvSpPr>
          <p:nvPr/>
        </p:nvSpPr>
        <p:spPr bwMode="auto">
          <a:xfrm>
            <a:off x="8700775" y="4872904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60" name="Segnaposto testo 9">
            <a:extLst>
              <a:ext uri="{FF2B5EF4-FFF2-40B4-BE49-F238E27FC236}">
                <a16:creationId xmlns:a16="http://schemas.microsoft.com/office/drawing/2014/main" id="{B7343C9A-5E42-4615-9493-A219CB595309}"/>
              </a:ext>
            </a:extLst>
          </p:cNvPr>
          <p:cNvSpPr txBox="1">
            <a:spLocks/>
          </p:cNvSpPr>
          <p:nvPr/>
        </p:nvSpPr>
        <p:spPr>
          <a:xfrm>
            <a:off x="9637878" y="4770147"/>
            <a:ext cx="2623747" cy="1096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Gaming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AF17"/>
              </a:buClr>
              <a:buSzPct val="66000"/>
              <a:buFont typeface="Wingdings 3" panose="05040102010807070707" pitchFamily="18" charset="2"/>
              <a:buNone/>
              <a:tabLst/>
              <a:defRPr/>
            </a:pPr>
            <a:r>
              <a:rPr lang="it-IT" sz="1600" dirty="0" err="1">
                <a:solidFill>
                  <a:srgbClr val="000000"/>
                </a:solidFill>
                <a:latin typeface="Calibri" panose="020F0502020204030204"/>
              </a:rPr>
              <a:t>Unity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egnaposto contenuto 12">
            <a:extLst>
              <a:ext uri="{FF2B5EF4-FFF2-40B4-BE49-F238E27FC236}">
                <a16:creationId xmlns:a16="http://schemas.microsoft.com/office/drawing/2014/main" id="{D909556F-48AF-D4D5-6E1D-DE2B1C361339}"/>
              </a:ext>
            </a:extLst>
          </p:cNvPr>
          <p:cNvSpPr txBox="1">
            <a:spLocks/>
          </p:cNvSpPr>
          <p:nvPr/>
        </p:nvSpPr>
        <p:spPr>
          <a:xfrm>
            <a:off x="838200" y="1577370"/>
            <a:ext cx="10890000" cy="47789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Char char=""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.NET permette lo sviluppo di diversi prodotti grazie alle varie tecnologie che mette a disposizione:</a:t>
            </a:r>
          </a:p>
        </p:txBody>
      </p:sp>
      <p:pic>
        <p:nvPicPr>
          <p:cNvPr id="4" name="Elemento grafico 3" descr="Smartphone contorno">
            <a:extLst>
              <a:ext uri="{FF2B5EF4-FFF2-40B4-BE49-F238E27FC236}">
                <a16:creationId xmlns:a16="http://schemas.microsoft.com/office/drawing/2014/main" id="{59078EAB-072D-A64C-59DC-E55D519E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9374" y="4998904"/>
            <a:ext cx="468000" cy="468000"/>
          </a:xfrm>
          <a:prstGeom prst="rect">
            <a:avLst/>
          </a:prstGeom>
        </p:spPr>
      </p:pic>
      <p:pic>
        <p:nvPicPr>
          <p:cNvPr id="6" name="Elemento grafico 5" descr="Periferica di gioco contorno">
            <a:extLst>
              <a:ext uri="{FF2B5EF4-FFF2-40B4-BE49-F238E27FC236}">
                <a16:creationId xmlns:a16="http://schemas.microsoft.com/office/drawing/2014/main" id="{2854DB96-A8A9-0C46-F912-8279BD280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6775" y="4998904"/>
            <a:ext cx="468000" cy="468000"/>
          </a:xfrm>
          <a:prstGeom prst="rect">
            <a:avLst/>
          </a:prstGeom>
        </p:spPr>
      </p:pic>
      <p:pic>
        <p:nvPicPr>
          <p:cNvPr id="10" name="Elemento grafico 9" descr="Nuvola contorno">
            <a:extLst>
              <a:ext uri="{FF2B5EF4-FFF2-40B4-BE49-F238E27FC236}">
                <a16:creationId xmlns:a16="http://schemas.microsoft.com/office/drawing/2014/main" id="{CFD27B15-2D7C-5A98-70EB-265519201A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26775" y="3289631"/>
            <a:ext cx="468000" cy="468000"/>
          </a:xfrm>
          <a:prstGeom prst="rect">
            <a:avLst/>
          </a:prstGeom>
        </p:spPr>
      </p:pic>
      <p:pic>
        <p:nvPicPr>
          <p:cNvPr id="12" name="Elemento grafico 11" descr="Terminale cmd contorno">
            <a:extLst>
              <a:ext uri="{FF2B5EF4-FFF2-40B4-BE49-F238E27FC236}">
                <a16:creationId xmlns:a16="http://schemas.microsoft.com/office/drawing/2014/main" id="{92AAFBF1-AC69-C65B-2D0B-00004E8866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49374" y="3289631"/>
            <a:ext cx="468000" cy="468000"/>
          </a:xfrm>
          <a:prstGeom prst="rect">
            <a:avLst/>
          </a:prstGeom>
        </p:spPr>
      </p:pic>
      <p:pic>
        <p:nvPicPr>
          <p:cNvPr id="15" name="Elemento grafico 14" descr="Internet contorno">
            <a:extLst>
              <a:ext uri="{FF2B5EF4-FFF2-40B4-BE49-F238E27FC236}">
                <a16:creationId xmlns:a16="http://schemas.microsoft.com/office/drawing/2014/main" id="{D75C8EE6-C95D-8E1D-5339-5F180BEF20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6018" y="3289631"/>
            <a:ext cx="468000" cy="468000"/>
          </a:xfrm>
          <a:prstGeom prst="rect">
            <a:avLst/>
          </a:prstGeom>
        </p:spPr>
      </p:pic>
      <p:pic>
        <p:nvPicPr>
          <p:cNvPr id="5" name="Elemento grafico 4" descr="Ingranaggi contorno">
            <a:extLst>
              <a:ext uri="{FF2B5EF4-FFF2-40B4-BE49-F238E27FC236}">
                <a16:creationId xmlns:a16="http://schemas.microsoft.com/office/drawing/2014/main" id="{2DD06F9E-07FF-A2DC-1F8E-D92682125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0960" y="4998904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45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2943483-82EB-45E4-B778-1AC7D3DAF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MAUI nell’ecosistema .NET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7266E8A-B47F-49A5-BD09-8A6C21DFF9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1575884"/>
            <a:ext cx="10890000" cy="960840"/>
          </a:xfrm>
        </p:spPr>
        <p:txBody>
          <a:bodyPr/>
          <a:lstStyle/>
          <a:p>
            <a:r>
              <a:rPr lang="it-IT" dirty="0"/>
              <a:t>MAUI è parte dell’ecosistema .NET e ne condivide molte caratteristiche fondamentali, tra cui: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1392F1A-E823-4ADD-A6D8-E818D3179C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898" y="4303458"/>
            <a:ext cx="3307080" cy="1920361"/>
          </a:xfrm>
        </p:spPr>
        <p:txBody>
          <a:bodyPr/>
          <a:lstStyle/>
          <a:p>
            <a:r>
              <a:rPr lang="it-IT" b="1" dirty="0"/>
              <a:t>Linguaggi di programmazione comuni</a:t>
            </a:r>
          </a:p>
          <a:p>
            <a:r>
              <a:rPr lang="it-IT" sz="2400" dirty="0"/>
              <a:t>utilizzo di C#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D5BC1047-BC57-42D9-941C-AB995BB139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1125" y="4303458"/>
            <a:ext cx="3307080" cy="2189417"/>
          </a:xfrm>
        </p:spPr>
        <p:txBody>
          <a:bodyPr/>
          <a:lstStyle/>
          <a:p>
            <a:r>
              <a:rPr lang="it-IT" b="1" dirty="0" err="1"/>
              <a:t>Tooling</a:t>
            </a:r>
            <a:r>
              <a:rPr lang="it-IT" b="1" dirty="0"/>
              <a:t> e Ambiente di Sviluppo</a:t>
            </a:r>
          </a:p>
          <a:p>
            <a:r>
              <a:rPr lang="it-IT" sz="2400" dirty="0"/>
              <a:t>integrazione in Visual Studio e utilizzo di </a:t>
            </a:r>
            <a:r>
              <a:rPr lang="it-IT" sz="2400" dirty="0" err="1"/>
              <a:t>NuGet</a:t>
            </a:r>
            <a:r>
              <a:rPr lang="it-IT" sz="2400" dirty="0"/>
              <a:t> per la gestione delle dipendenze</a:t>
            </a:r>
          </a:p>
          <a:p>
            <a:endParaRPr lang="it-IT" sz="2400" dirty="0"/>
          </a:p>
          <a:p>
            <a:endParaRPr lang="it-IT" sz="2400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B21BDCB1-A953-49B1-A33F-04B1F8ABE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40179" y="4303458"/>
            <a:ext cx="3307080" cy="2008852"/>
          </a:xfrm>
        </p:spPr>
        <p:txBody>
          <a:bodyPr/>
          <a:lstStyle/>
          <a:p>
            <a:r>
              <a:rPr lang="it-IT" b="1" dirty="0"/>
              <a:t>Accesso alle API di .NET</a:t>
            </a:r>
          </a:p>
          <a:p>
            <a:r>
              <a:rPr lang="it-IT" sz="2400" dirty="0"/>
              <a:t>supporto alla DI e possibilità di utilizzare le API standard di .NET</a:t>
            </a:r>
          </a:p>
          <a:p>
            <a:endParaRPr lang="it-IT" sz="2400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08242DAB-9C17-4EFA-9C1A-D5BB6324750C}"/>
              </a:ext>
            </a:extLst>
          </p:cNvPr>
          <p:cNvSpPr>
            <a:spLocks/>
          </p:cNvSpPr>
          <p:nvPr/>
        </p:nvSpPr>
        <p:spPr bwMode="auto">
          <a:xfrm>
            <a:off x="5180755" y="2783587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1C3DA89-123E-43D4-95AA-780CA4F1C301}"/>
              </a:ext>
            </a:extLst>
          </p:cNvPr>
          <p:cNvSpPr>
            <a:spLocks/>
          </p:cNvSpPr>
          <p:nvPr/>
        </p:nvSpPr>
        <p:spPr bwMode="auto">
          <a:xfrm>
            <a:off x="1401438" y="2783587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02F3257B-8732-4F28-9D0C-56977BDACE83}"/>
              </a:ext>
            </a:extLst>
          </p:cNvPr>
          <p:cNvSpPr>
            <a:spLocks/>
          </p:cNvSpPr>
          <p:nvPr/>
        </p:nvSpPr>
        <p:spPr bwMode="auto">
          <a:xfrm>
            <a:off x="9173719" y="2783587"/>
            <a:ext cx="1440000" cy="144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cs typeface="Gill Sans" charset="0"/>
              <a:sym typeface="Gill Sans" charset="0"/>
            </a:endParaRPr>
          </a:p>
        </p:txBody>
      </p:sp>
      <p:pic>
        <p:nvPicPr>
          <p:cNvPr id="3" name="Elemento grafico 2" descr="Chat contorno">
            <a:extLst>
              <a:ext uri="{FF2B5EF4-FFF2-40B4-BE49-F238E27FC236}">
                <a16:creationId xmlns:a16="http://schemas.microsoft.com/office/drawing/2014/main" id="{A276C217-A5F7-4AE5-29BD-51601ABE8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238" y="3046387"/>
            <a:ext cx="914400" cy="914400"/>
          </a:xfrm>
          <a:prstGeom prst="rect">
            <a:avLst/>
          </a:prstGeom>
        </p:spPr>
      </p:pic>
      <p:pic>
        <p:nvPicPr>
          <p:cNvPr id="5" name="Elemento grafico 4" descr="Home contorno">
            <a:extLst>
              <a:ext uri="{FF2B5EF4-FFF2-40B4-BE49-F238E27FC236}">
                <a16:creationId xmlns:a16="http://schemas.microsoft.com/office/drawing/2014/main" id="{053A97C7-02E7-B3CA-2634-EF2E19046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3555" y="2971800"/>
            <a:ext cx="914400" cy="914400"/>
          </a:xfrm>
          <a:prstGeom prst="rect">
            <a:avLst/>
          </a:prstGeom>
        </p:spPr>
      </p:pic>
      <p:pic>
        <p:nvPicPr>
          <p:cNvPr id="17" name="Elemento grafico 16" descr="Libri contorno">
            <a:extLst>
              <a:ext uri="{FF2B5EF4-FFF2-40B4-BE49-F238E27FC236}">
                <a16:creationId xmlns:a16="http://schemas.microsoft.com/office/drawing/2014/main" id="{5E32AFD7-9149-4F9E-FD51-3696CCF42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36519" y="30463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99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28238-8F53-4837-8EA6-49DF09B56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Linguaggi Utilizzati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1AA6FB-EB01-4805-A0AE-69C521EDF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C# e XAML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A335BDE3-6883-4DFB-8AFC-F7E304B3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C346ED83-F10D-4ED8-8A78-3D4F9145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08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CF63C-5A88-8B76-114C-FF171F53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CCA5E47-E788-A489-CD9E-D1CB331F2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20000"/>
          </a:xfrm>
        </p:spPr>
        <p:txBody>
          <a:bodyPr>
            <a:normAutofit/>
          </a:bodyPr>
          <a:lstStyle/>
          <a:p>
            <a:r>
              <a:rPr lang="it-IT" dirty="0"/>
              <a:t>C# e XAML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3246F92-6869-58F3-58BA-814F5C23D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47276"/>
            <a:ext cx="5157787" cy="498029"/>
          </a:xfrm>
        </p:spPr>
        <p:txBody>
          <a:bodyPr/>
          <a:lstStyle/>
          <a:p>
            <a:r>
              <a:rPr lang="it-IT" sz="2800" dirty="0"/>
              <a:t>C#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629AC3E-7721-692E-4A21-2918887AF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07456"/>
            <a:ext cx="5157787" cy="1317525"/>
          </a:xfrm>
        </p:spPr>
        <p:txBody>
          <a:bodyPr/>
          <a:lstStyle/>
          <a:p>
            <a:r>
              <a:rPr lang="it-IT" dirty="0"/>
              <a:t>è il linguaggio principale di .NET MAUI, usato per scrivere la logica dell’app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1314C85-D7A9-6A6F-1B51-0A8E65782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47276"/>
            <a:ext cx="5183188" cy="498029"/>
          </a:xfrm>
        </p:spPr>
        <p:txBody>
          <a:bodyPr/>
          <a:lstStyle/>
          <a:p>
            <a:r>
              <a:rPr lang="it-IT" sz="2800" dirty="0"/>
              <a:t>XAML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FA8C511-8353-EBD6-90F2-38AD12CB0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07457"/>
            <a:ext cx="5183188" cy="1661654"/>
          </a:xfrm>
        </p:spPr>
        <p:txBody>
          <a:bodyPr/>
          <a:lstStyle/>
          <a:p>
            <a:r>
              <a:rPr lang="it-IT" dirty="0"/>
              <a:t>(</a:t>
            </a:r>
            <a:r>
              <a:rPr lang="it-IT" i="1" dirty="0" err="1"/>
              <a:t>Extensible</a:t>
            </a:r>
            <a:r>
              <a:rPr lang="it-IT" i="1" dirty="0"/>
              <a:t> Application Markup Language</a:t>
            </a:r>
            <a:r>
              <a:rPr lang="it-IT" dirty="0"/>
              <a:t>) è un linguaggio di markup per definire l’interfaccia grafica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6FB4D2-D148-6181-F27D-AA4F071BD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024" y="3898412"/>
            <a:ext cx="5746213" cy="19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6402E28-E60F-F22A-1906-DFAAB5EC0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11" y="3898412"/>
            <a:ext cx="470874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6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03A0-7423-ABAD-221A-355842CEE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3687D3-6F4F-1C4E-5279-38475F34A1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LINQ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EF423E1-B5E1-E53B-B482-D0887C8D4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Breve introduzione al LINQ e al suo utilizzo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E67681DE-E1BD-7D5F-02A0-BE51C636A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6459E282-6571-BDAE-0EA9-8EF316C1D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8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19D11A82-F118-44E6-9AE5-DF0D388E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>
            <a:normAutofit/>
          </a:bodyPr>
          <a:lstStyle/>
          <a:p>
            <a:r>
              <a:rPr lang="it-IT" dirty="0"/>
              <a:t>Chi siamo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63506A6-2364-4AC8-A2D9-9C922533E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6723" y="365125"/>
            <a:ext cx="7759060" cy="6116358"/>
          </a:xfrm>
        </p:spPr>
        <p:txBody>
          <a:bodyPr anchor="ctr"/>
          <a:lstStyle/>
          <a:p>
            <a:r>
              <a:rPr lang="it-IT" dirty="0"/>
              <a:t>Giammarco Amadori: </a:t>
            </a:r>
          </a:p>
          <a:p>
            <a:pPr lvl="1"/>
            <a:r>
              <a:rPr lang="it-IT" dirty="0"/>
              <a:t>sviluppatore senior di </a:t>
            </a:r>
            <a:r>
              <a:rPr lang="it-IT" dirty="0" err="1"/>
              <a:t>OnitSmart</a:t>
            </a:r>
            <a:endParaRPr lang="it-IT" dirty="0"/>
          </a:p>
          <a:p>
            <a:endParaRPr lang="it-IT" dirty="0"/>
          </a:p>
          <a:p>
            <a:r>
              <a:rPr lang="it-IT" dirty="0"/>
              <a:t>Ambra Benvenuti: </a:t>
            </a:r>
          </a:p>
          <a:p>
            <a:pPr lvl="1"/>
            <a:r>
              <a:rPr lang="it-IT" dirty="0"/>
              <a:t>tirocinante in </a:t>
            </a:r>
            <a:r>
              <a:rPr lang="it-IT" dirty="0" err="1"/>
              <a:t>OnitSmart</a:t>
            </a:r>
            <a:r>
              <a:rPr lang="it-IT" dirty="0"/>
              <a:t> da giugno 2024</a:t>
            </a:r>
          </a:p>
          <a:p>
            <a:pPr lvl="1"/>
            <a:r>
              <a:rPr lang="it-IT" dirty="0"/>
              <a:t>frequentante il corso di laurea professionalizzante di Tecnologie dei Sistemi Informatici</a:t>
            </a:r>
          </a:p>
        </p:txBody>
      </p:sp>
      <p:sp>
        <p:nvSpPr>
          <p:cNvPr id="4" name="Trasparenza" hidden="1">
            <a:extLst>
              <a:ext uri="{FF2B5EF4-FFF2-40B4-BE49-F238E27FC236}">
                <a16:creationId xmlns:a16="http://schemas.microsoft.com/office/drawing/2014/main" id="{6D0A3D8D-7823-49D5-80AE-A334C52D9D40}"/>
              </a:ext>
            </a:extLst>
          </p:cNvPr>
          <p:cNvSpPr/>
          <p:nvPr/>
        </p:nvSpPr>
        <p:spPr>
          <a:xfrm>
            <a:off x="4043362" y="0"/>
            <a:ext cx="8148637" cy="6858000"/>
          </a:xfrm>
          <a:prstGeom prst="rect">
            <a:avLst/>
          </a:prstGeom>
          <a:solidFill>
            <a:srgbClr val="4D4D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Logo Onit grigio NO payoff" hidden="1">
            <a:extLst>
              <a:ext uri="{FF2B5EF4-FFF2-40B4-BE49-F238E27FC236}">
                <a16:creationId xmlns:a16="http://schemas.microsoft.com/office/drawing/2014/main" id="{B8FB4D82-FA7E-4EC0-9161-D46CD9E6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11" name="Logo Onit bianco NO payoff" hidden="1">
            <a:extLst>
              <a:ext uri="{FF2B5EF4-FFF2-40B4-BE49-F238E27FC236}">
                <a16:creationId xmlns:a16="http://schemas.microsoft.com/office/drawing/2014/main" id="{87F6591F-491A-427A-B7E3-330F09398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98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98107-4DC1-1DED-D2F6-74C904D1F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C0FBC0AE-97C4-E341-F352-12CC32BF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LINQ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38D6F4C6-AA99-D100-4BFC-A11280740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LINQ (</a:t>
            </a:r>
            <a:r>
              <a:rPr lang="it-IT" b="1" i="1" dirty="0"/>
              <a:t>Language </a:t>
            </a:r>
            <a:r>
              <a:rPr lang="it-IT" b="1" i="1" dirty="0" err="1"/>
              <a:t>Integrated</a:t>
            </a:r>
            <a:r>
              <a:rPr lang="it-IT" b="1" i="1" dirty="0"/>
              <a:t> Query</a:t>
            </a:r>
            <a:r>
              <a:rPr lang="it-IT" dirty="0"/>
              <a:t>) è una tecnologia di .NET che permette di scrivere </a:t>
            </a:r>
            <a:r>
              <a:rPr lang="it-IT" b="1" dirty="0"/>
              <a:t>query</a:t>
            </a:r>
            <a:r>
              <a:rPr lang="it-IT" dirty="0"/>
              <a:t> direttamente all’interno del </a:t>
            </a:r>
            <a:r>
              <a:rPr lang="it-IT" b="1" dirty="0"/>
              <a:t>codice C#</a:t>
            </a:r>
            <a:r>
              <a:rPr lang="it-IT" dirty="0"/>
              <a:t> in modo semplice e leggibile.</a:t>
            </a:r>
          </a:p>
          <a:p>
            <a:r>
              <a:rPr lang="it-IT" dirty="0"/>
              <a:t>Fornisce un insieme di </a:t>
            </a:r>
            <a:r>
              <a:rPr lang="it-IT" b="1" dirty="0"/>
              <a:t>metodi ed operatori</a:t>
            </a:r>
            <a:r>
              <a:rPr lang="it-IT" dirty="0"/>
              <a:t> che consentono di filtrare, ordinare, trasformare e manipolare dati provenienti da </a:t>
            </a:r>
            <a:r>
              <a:rPr lang="it-IT" b="1" dirty="0"/>
              <a:t>diverse fonti</a:t>
            </a:r>
            <a:r>
              <a:rPr lang="it-IT" dirty="0"/>
              <a:t>, tra cui anche Array e Liste </a:t>
            </a:r>
          </a:p>
          <a:p>
            <a:endParaRPr kumimoji="0" lang="it-IT" sz="12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it-IT" sz="1200" b="1" i="1" dirty="0">
              <a:latin typeface="Calibri" panose="020F0502020204030204"/>
            </a:endParaRPr>
          </a:p>
          <a:p>
            <a:endParaRPr kumimoji="0" lang="it-IT" sz="12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it-IT" sz="1200" b="1" i="1" dirty="0">
              <a:latin typeface="Calibri" panose="020F0502020204030204"/>
            </a:endParaRPr>
          </a:p>
          <a:p>
            <a:endParaRPr kumimoji="0" lang="it-IT" sz="12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kumimoji="0" lang="it-IT" sz="1600" b="1" i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r>
              <a:rPr kumimoji="0" lang="it-IT" sz="1600" b="1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nell’esempio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chiedo di selezionare il primo elemento della lista di 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PizzaOrderModels</a:t>
            </a:r>
            <a:r>
              <a:rPr kumimoji="0" lang="it-IT" sz="1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chiamata </a:t>
            </a:r>
            <a:r>
              <a:rPr kumimoji="0" lang="it-IT" sz="1600" b="0" i="1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savedOrders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16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 abbia l’</a:t>
            </a:r>
            <a:r>
              <a:rPr kumimoji="0" lang="it-IT" sz="16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</a:t>
            </a:r>
            <a:r>
              <a:rPr kumimoji="0" lang="it-IT" sz="1600" b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richiesto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7762AE9-AB08-5E65-76A7-EE44E256B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43" y="4744334"/>
            <a:ext cx="7085913" cy="7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7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B9A35-8AEE-2478-57BB-3A302A57E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818F94-B8D0-273C-0B4C-1490A0A173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Navigazione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77C763-473E-5790-43B6-3E346B1CD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Breve introduzione al </a:t>
            </a:r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Stack</a:t>
            </a:r>
            <a:endParaRPr lang="it-IT" dirty="0"/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B6403192-8F7A-D631-E470-F7B7C69BB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32BC3593-0004-6382-81B2-B6215B94A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6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06CD2CEC-391E-4E1A-93F1-C1723658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 err="1"/>
              <a:t>Navigation</a:t>
            </a:r>
            <a:r>
              <a:rPr lang="it-IT" dirty="0"/>
              <a:t> </a:t>
            </a:r>
            <a:r>
              <a:rPr lang="it-IT" dirty="0" err="1"/>
              <a:t>Stack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02286CC-87E4-415F-BBEA-D79B9E0C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Il </a:t>
            </a:r>
            <a:r>
              <a:rPr lang="it-IT" b="1" dirty="0" err="1"/>
              <a:t>Navigation</a:t>
            </a:r>
            <a:r>
              <a:rPr lang="it-IT" b="1" dirty="0"/>
              <a:t> </a:t>
            </a:r>
            <a:r>
              <a:rPr lang="it-IT" b="1" dirty="0" err="1"/>
              <a:t>Stack</a:t>
            </a:r>
            <a:r>
              <a:rPr lang="it-IT" b="1" dirty="0"/>
              <a:t> </a:t>
            </a:r>
            <a:r>
              <a:rPr lang="it-IT" dirty="0"/>
              <a:t>è ciò che gestisce la navigazione tra le pagine dell’app. </a:t>
            </a:r>
          </a:p>
          <a:p>
            <a:endParaRPr lang="it-IT" dirty="0"/>
          </a:p>
          <a:p>
            <a:r>
              <a:rPr lang="it-IT" dirty="0"/>
              <a:t>Ha la struttura di una </a:t>
            </a:r>
            <a:r>
              <a:rPr lang="it-IT" b="1" dirty="0"/>
              <a:t>pila</a:t>
            </a:r>
            <a:r>
              <a:rPr lang="it-IT" dirty="0"/>
              <a:t> (</a:t>
            </a:r>
            <a:r>
              <a:rPr lang="it-IT" i="1" dirty="0" err="1"/>
              <a:t>stack</a:t>
            </a:r>
            <a:r>
              <a:rPr lang="it-IT" dirty="0"/>
              <a:t>) e segue la logica </a:t>
            </a:r>
            <a:r>
              <a:rPr lang="it-IT" b="1" dirty="0"/>
              <a:t>LIFO</a:t>
            </a:r>
            <a:r>
              <a:rPr lang="it-IT" dirty="0"/>
              <a:t> (</a:t>
            </a:r>
            <a:r>
              <a:rPr lang="it-IT" i="1" dirty="0"/>
              <a:t>last in, first out</a:t>
            </a:r>
            <a:r>
              <a:rPr lang="it-IT" dirty="0"/>
              <a:t>). Questo significa che le pagine vengono aggiunte una sopra all’altra e rimosse dall’alto.</a:t>
            </a:r>
          </a:p>
          <a:p>
            <a:endParaRPr lang="it-IT" dirty="0"/>
          </a:p>
          <a:p>
            <a:r>
              <a:rPr lang="it-IT" dirty="0"/>
              <a:t>Mette a disposizione vari metodi, ma a noi serviranno i due più semplici: </a:t>
            </a:r>
            <a:r>
              <a:rPr lang="it-IT" i="1" dirty="0" err="1"/>
              <a:t>Push</a:t>
            </a:r>
            <a:r>
              <a:rPr lang="it-IT" dirty="0"/>
              <a:t> e </a:t>
            </a:r>
            <a:r>
              <a:rPr lang="it-IT" i="1" dirty="0"/>
              <a:t>Pop</a:t>
            </a:r>
            <a:r>
              <a:rPr lang="it-IT" dirty="0"/>
              <a:t>.</a:t>
            </a:r>
          </a:p>
          <a:p>
            <a:endParaRPr lang="it-IT" dirty="0"/>
          </a:p>
          <a:p>
            <a:pPr lvl="2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220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87CF0-7943-25EA-F637-041EA35EB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C2AD9270-B5D7-6D77-43D8-06380470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Navigazione: </a:t>
            </a:r>
            <a:r>
              <a:rPr lang="it-IT" i="1" dirty="0" err="1"/>
              <a:t>Push</a:t>
            </a:r>
            <a:r>
              <a:rPr lang="it-IT" dirty="0"/>
              <a:t> e </a:t>
            </a:r>
            <a:r>
              <a:rPr lang="it-IT" i="1" dirty="0"/>
              <a:t>Pop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E26AA3E7-FE0F-C25A-EED8-DDEB5757B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720000"/>
          </a:xfrm>
        </p:spPr>
        <p:txBody>
          <a:bodyPr/>
          <a:lstStyle/>
          <a:p>
            <a:r>
              <a:rPr lang="it-IT" b="1" i="1" dirty="0" err="1"/>
              <a:t>Push</a:t>
            </a:r>
            <a:r>
              <a:rPr lang="it-IT" dirty="0"/>
              <a:t> aggiunge una nuova pagina in cima alla pila e la visualizza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pPr lvl="2"/>
            <a:endParaRPr lang="it-IT" dirty="0"/>
          </a:p>
          <a:p>
            <a:endParaRPr lang="it-IT" dirty="0"/>
          </a:p>
        </p:txBody>
      </p:sp>
      <p:sp>
        <p:nvSpPr>
          <p:cNvPr id="2" name="Segnaposto contenuto 12">
            <a:extLst>
              <a:ext uri="{FF2B5EF4-FFF2-40B4-BE49-F238E27FC236}">
                <a16:creationId xmlns:a16="http://schemas.microsoft.com/office/drawing/2014/main" id="{836A4539-8B74-1B6A-4042-1393308CB63C}"/>
              </a:ext>
            </a:extLst>
          </p:cNvPr>
          <p:cNvSpPr txBox="1">
            <a:spLocks/>
          </p:cNvSpPr>
          <p:nvPr/>
        </p:nvSpPr>
        <p:spPr>
          <a:xfrm>
            <a:off x="838199" y="3922364"/>
            <a:ext cx="10890000" cy="72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SzPct val="66000"/>
              <a:buFont typeface="Wingdings 3" panose="05040102010807070707" pitchFamily="18" charset="2"/>
              <a:buChar char=""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Verdana" panose="020B0604030504040204" pitchFamily="34" charset="0"/>
              <a:buChar char="-"/>
              <a:defRPr sz="20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i="1" dirty="0"/>
              <a:t>Pop</a:t>
            </a:r>
            <a:r>
              <a:rPr lang="it-IT" dirty="0"/>
              <a:t> rimuove la pagina in cima alla pila e torna a quella precedente</a:t>
            </a:r>
          </a:p>
        </p:txBody>
      </p:sp>
      <p:pic>
        <p:nvPicPr>
          <p:cNvPr id="1028" name="Picture 4" descr="Push di una pagina nello stack di navigazione.">
            <a:extLst>
              <a:ext uri="{FF2B5EF4-FFF2-40B4-BE49-F238E27FC236}">
                <a16:creationId xmlns:a16="http://schemas.microsoft.com/office/drawing/2014/main" id="{EBA45081-F66B-970D-5D09-503E6E687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0" y="2324876"/>
            <a:ext cx="6012000" cy="12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strazione di una pagina dallo stack di navigazione.">
            <a:extLst>
              <a:ext uri="{FF2B5EF4-FFF2-40B4-BE49-F238E27FC236}">
                <a16:creationId xmlns:a16="http://schemas.microsoft.com/office/drawing/2014/main" id="{67CF6699-C18C-A555-B761-4163F5B3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000" y="4642364"/>
            <a:ext cx="6012000" cy="118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498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AA3E2-4CF3-5192-47BD-9650FD843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189C8C-561D-E69C-A357-2DF914E066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Pacchetti di Dipendenze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1A653D8-F816-E898-C0F8-5062EB64FB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Introduzione ai pacchetti di dipendenze e al loro utilizzo tramite </a:t>
            </a:r>
            <a:r>
              <a:rPr lang="it-IT" dirty="0" err="1"/>
              <a:t>NuGet</a:t>
            </a:r>
            <a:endParaRPr lang="it-IT" dirty="0"/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0A83AF22-D0F7-EEEF-0428-0521DC6DD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92986C13-24A3-7ACE-7EA9-EA67B7166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6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06CD2CEC-391E-4E1A-93F1-C1723658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Pacchetti di dipendenze e </a:t>
            </a:r>
            <a:r>
              <a:rPr lang="it-IT" dirty="0" err="1"/>
              <a:t>NuGet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02286CC-87E4-415F-BBEA-D79B9E0C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I </a:t>
            </a:r>
            <a:r>
              <a:rPr lang="it-IT" b="1" dirty="0"/>
              <a:t>pacchetti di dipendenze</a:t>
            </a:r>
            <a:r>
              <a:rPr lang="it-IT" dirty="0"/>
              <a:t> sono insiemi di codice riutilizzabile (librerie, strumenti, framework) che un'applicazione può utilizzare senza doverli scrivere da zero.</a:t>
            </a:r>
          </a:p>
          <a:p>
            <a:endParaRPr lang="it-IT" dirty="0"/>
          </a:p>
          <a:p>
            <a:r>
              <a:rPr lang="it-IT" b="1" dirty="0" err="1"/>
              <a:t>NuGet</a:t>
            </a:r>
            <a:r>
              <a:rPr lang="it-IT" dirty="0"/>
              <a:t> è il </a:t>
            </a:r>
            <a:r>
              <a:rPr lang="it-IT" b="1" dirty="0"/>
              <a:t>gestore di pacchetti ufficiale di .NET</a:t>
            </a:r>
            <a:r>
              <a:rPr lang="it-IT" dirty="0"/>
              <a:t>. Consente di scaricare, installare e aggiornare pacchetti di dipendenze direttamente all'interno di un progetto .NET, gestendo automaticamente le versioni e le dipendenze tra i pacchetti. </a:t>
            </a:r>
          </a:p>
          <a:p>
            <a:endParaRPr lang="it-IT" dirty="0"/>
          </a:p>
          <a:p>
            <a:r>
              <a:rPr lang="it-IT" dirty="0"/>
              <a:t>I pacchetti </a:t>
            </a:r>
            <a:r>
              <a:rPr lang="it-IT" dirty="0" err="1"/>
              <a:t>NuGet</a:t>
            </a:r>
            <a:r>
              <a:rPr lang="it-IT" dirty="0"/>
              <a:t> sono ospitati in un repository online (</a:t>
            </a:r>
            <a:r>
              <a:rPr lang="it-IT" b="1" dirty="0"/>
              <a:t>nuget.org</a:t>
            </a:r>
            <a:r>
              <a:rPr lang="it-IT" dirty="0"/>
              <a:t>) e possono essere aggiunti tramite </a:t>
            </a:r>
            <a:r>
              <a:rPr lang="it-IT" b="1" dirty="0"/>
              <a:t>Visual Studio </a:t>
            </a:r>
            <a:r>
              <a:rPr lang="it-IT" dirty="0"/>
              <a:t>oppure </a:t>
            </a:r>
            <a:r>
              <a:rPr lang="it-IT" b="1" dirty="0"/>
              <a:t>.NET CLI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177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19D11A82-F118-44E6-9AE5-DF0D388E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365125"/>
            <a:ext cx="3205163" cy="1111385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NuGet</a:t>
            </a:r>
            <a:r>
              <a:rPr lang="it-IT" dirty="0"/>
              <a:t> Package Manager su Visual Studio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1B74748C-88E6-489E-9926-E11CC96ACD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513" y="1762125"/>
            <a:ext cx="3205162" cy="4485870"/>
          </a:xfrm>
        </p:spPr>
        <p:txBody>
          <a:bodyPr/>
          <a:lstStyle/>
          <a:p>
            <a:r>
              <a:rPr lang="it-IT" dirty="0"/>
              <a:t>Tasto destro del mouse sul nome del progetto (in questo caso </a:t>
            </a:r>
            <a:r>
              <a:rPr lang="it-IT" i="1" dirty="0" err="1"/>
              <a:t>PizzaProject</a:t>
            </a:r>
            <a:r>
              <a:rPr lang="it-IT" i="1" dirty="0"/>
              <a:t>-MAUI</a:t>
            </a:r>
            <a:r>
              <a:rPr lang="it-IT" dirty="0"/>
              <a:t>)</a:t>
            </a:r>
          </a:p>
          <a:p>
            <a:r>
              <a:rPr lang="it-IT" dirty="0"/>
              <a:t>Selezionare </a:t>
            </a:r>
            <a:r>
              <a:rPr lang="it-IT" i="1" dirty="0" err="1"/>
              <a:t>Manage</a:t>
            </a:r>
            <a:r>
              <a:rPr lang="it-IT" i="1" dirty="0"/>
              <a:t> </a:t>
            </a:r>
            <a:r>
              <a:rPr lang="it-IT" i="1" dirty="0" err="1"/>
              <a:t>NuGet</a:t>
            </a:r>
            <a:r>
              <a:rPr lang="it-IT" i="1" dirty="0"/>
              <a:t> Packages</a:t>
            </a:r>
            <a:r>
              <a:rPr lang="it-IT" dirty="0"/>
              <a:t> (in italiano </a:t>
            </a:r>
            <a:r>
              <a:rPr lang="it-IT" i="1" dirty="0"/>
              <a:t>Gestione Pacchetti </a:t>
            </a:r>
            <a:r>
              <a:rPr lang="it-IT" i="1" dirty="0" err="1"/>
              <a:t>NuGet</a:t>
            </a:r>
            <a:r>
              <a:rPr lang="it-IT" dirty="0"/>
              <a:t>)</a:t>
            </a:r>
          </a:p>
        </p:txBody>
      </p:sp>
      <p:sp>
        <p:nvSpPr>
          <p:cNvPr id="4" name="Trasparenza" hidden="1">
            <a:extLst>
              <a:ext uri="{FF2B5EF4-FFF2-40B4-BE49-F238E27FC236}">
                <a16:creationId xmlns:a16="http://schemas.microsoft.com/office/drawing/2014/main" id="{6D0A3D8D-7823-49D5-80AE-A334C52D9D40}"/>
              </a:ext>
            </a:extLst>
          </p:cNvPr>
          <p:cNvSpPr/>
          <p:nvPr/>
        </p:nvSpPr>
        <p:spPr>
          <a:xfrm>
            <a:off x="4043362" y="0"/>
            <a:ext cx="8148637" cy="6858000"/>
          </a:xfrm>
          <a:prstGeom prst="rect">
            <a:avLst/>
          </a:prstGeom>
          <a:solidFill>
            <a:srgbClr val="4D4D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dirty="0"/>
          </a:p>
        </p:txBody>
      </p:sp>
      <p:pic>
        <p:nvPicPr>
          <p:cNvPr id="11" name="Logo Onit grigio NO payoff" hidden="1">
            <a:extLst>
              <a:ext uri="{FF2B5EF4-FFF2-40B4-BE49-F238E27FC236}">
                <a16:creationId xmlns:a16="http://schemas.microsoft.com/office/drawing/2014/main" id="{3E2EF30F-8FB3-453A-94BD-263CB6268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14" name="Logo Onit bianco NO payoff" hidden="1">
            <a:extLst>
              <a:ext uri="{FF2B5EF4-FFF2-40B4-BE49-F238E27FC236}">
                <a16:creationId xmlns:a16="http://schemas.microsoft.com/office/drawing/2014/main" id="{B7564105-023E-4DA3-8AD3-56587034F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70922-5823-BF67-48C0-D78124049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441" y="1523835"/>
            <a:ext cx="3391194" cy="381033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AC96945-6E08-A7BA-07A2-AF55620916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04" r="1172"/>
          <a:stretch/>
        </p:blipFill>
        <p:spPr>
          <a:xfrm>
            <a:off x="7994635" y="68826"/>
            <a:ext cx="3145291" cy="67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46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C105A-0758-7AE2-10FF-3A15F06D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642F3CB6-BB80-E792-930B-0E2DC7409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365125"/>
            <a:ext cx="3205163" cy="1111385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NuGet</a:t>
            </a:r>
            <a:r>
              <a:rPr lang="it-IT" dirty="0"/>
              <a:t> Package Manager su Visual Studio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847C6F72-E950-DEEC-AEF1-BEF00E3364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513" y="1762125"/>
            <a:ext cx="3205162" cy="4730750"/>
          </a:xfrm>
        </p:spPr>
        <p:txBody>
          <a:bodyPr>
            <a:normAutofit fontScale="92500" lnSpcReduction="10000"/>
          </a:bodyPr>
          <a:lstStyle/>
          <a:p>
            <a:r>
              <a:rPr lang="it-IT" sz="2600" dirty="0"/>
              <a:t>Ricorda </a:t>
            </a:r>
            <a:r>
              <a:rPr lang="it-IT" sz="2600" b="1" dirty="0"/>
              <a:t>sempre</a:t>
            </a:r>
            <a:r>
              <a:rPr lang="it-IT" sz="2600" dirty="0"/>
              <a:t> di controllare che la </a:t>
            </a:r>
            <a:r>
              <a:rPr lang="it-IT" sz="2600" b="1" dirty="0"/>
              <a:t>versione</a:t>
            </a:r>
            <a:r>
              <a:rPr lang="it-IT" sz="2600" dirty="0"/>
              <a:t> del pacchetto che si sta installando o aggiornando sia </a:t>
            </a:r>
            <a:r>
              <a:rPr lang="it-IT" sz="2600" b="1" dirty="0"/>
              <a:t>compatibile</a:t>
            </a:r>
            <a:r>
              <a:rPr lang="it-IT" sz="2600" dirty="0"/>
              <a:t> con le tecnologie in utilizzo!</a:t>
            </a:r>
          </a:p>
          <a:p>
            <a:endParaRPr lang="it-IT" dirty="0"/>
          </a:p>
          <a:p>
            <a:r>
              <a:rPr lang="it-IT" sz="1900" dirty="0"/>
              <a:t>Nell’esempio: è proposto un aggiornamento per il pacchetto </a:t>
            </a:r>
            <a:r>
              <a:rPr lang="it-IT" sz="1900" i="1" dirty="0" err="1"/>
              <a:t>CommunityToolkit</a:t>
            </a:r>
            <a:r>
              <a:rPr lang="it-IT" sz="1900" dirty="0"/>
              <a:t> ma nelle dipendenze è richiesto .NET 9. Poiché il progetto utilizza .NET 8 l’aggiornamento </a:t>
            </a:r>
            <a:r>
              <a:rPr lang="it-IT" sz="1900" b="1" dirty="0"/>
              <a:t>NON è compatibile</a:t>
            </a:r>
            <a:r>
              <a:rPr lang="it-IT" sz="1900" dirty="0"/>
              <a:t> e non si può fare.</a:t>
            </a:r>
            <a:endParaRPr lang="it-IT" sz="1900" i="1" dirty="0"/>
          </a:p>
        </p:txBody>
      </p:sp>
      <p:sp>
        <p:nvSpPr>
          <p:cNvPr id="4" name="Trasparenza" hidden="1">
            <a:extLst>
              <a:ext uri="{FF2B5EF4-FFF2-40B4-BE49-F238E27FC236}">
                <a16:creationId xmlns:a16="http://schemas.microsoft.com/office/drawing/2014/main" id="{A6253EED-4B89-C69A-6DBD-D9C445A5927B}"/>
              </a:ext>
            </a:extLst>
          </p:cNvPr>
          <p:cNvSpPr/>
          <p:nvPr/>
        </p:nvSpPr>
        <p:spPr>
          <a:xfrm>
            <a:off x="4043362" y="0"/>
            <a:ext cx="8148637" cy="6858000"/>
          </a:xfrm>
          <a:prstGeom prst="rect">
            <a:avLst/>
          </a:prstGeom>
          <a:solidFill>
            <a:srgbClr val="4D4D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Logo Onit grigio NO payoff" hidden="1">
            <a:extLst>
              <a:ext uri="{FF2B5EF4-FFF2-40B4-BE49-F238E27FC236}">
                <a16:creationId xmlns:a16="http://schemas.microsoft.com/office/drawing/2014/main" id="{A88FFA77-A80C-4A83-3F4A-9045E852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14" name="Logo Onit bianco NO payoff" hidden="1">
            <a:extLst>
              <a:ext uri="{FF2B5EF4-FFF2-40B4-BE49-F238E27FC236}">
                <a16:creationId xmlns:a16="http://schemas.microsoft.com/office/drawing/2014/main" id="{12FAAAA1-D7D5-653F-FF81-AA4A5427C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E93C84E-45CF-EB1E-AEAB-EE094DEEA7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536"/>
          <a:stretch/>
        </p:blipFill>
        <p:spPr>
          <a:xfrm>
            <a:off x="4649957" y="365125"/>
            <a:ext cx="5585944" cy="307982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60BCDCB-ECC7-C41D-B54B-A66063583B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8855"/>
          <a:stretch/>
        </p:blipFill>
        <p:spPr>
          <a:xfrm>
            <a:off x="5677239" y="3224980"/>
            <a:ext cx="5585944" cy="347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6C6277-3A0B-90AC-7EB7-DBA7C591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5F5516-C099-F6CA-6ED2-1C81AECB2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Git</a:t>
            </a:r>
            <a:r>
              <a:rPr lang="it-IT" dirty="0"/>
              <a:t> e </a:t>
            </a:r>
            <a:r>
              <a:rPr lang="it-IT" i="1" dirty="0"/>
              <a:t>repository</a:t>
            </a:r>
            <a:r>
              <a:rPr lang="it-IT" dirty="0"/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F472600-A685-FA29-4BC7-457E5D653E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Accenni a </a:t>
            </a:r>
            <a:r>
              <a:rPr lang="it-IT" dirty="0" err="1"/>
              <a:t>Git</a:t>
            </a:r>
            <a:r>
              <a:rPr lang="it-IT" dirty="0"/>
              <a:t> e clonazione di un </a:t>
            </a:r>
            <a:r>
              <a:rPr lang="it-IT" i="1" dirty="0"/>
              <a:t>repository</a:t>
            </a:r>
            <a:r>
              <a:rPr lang="it-IT" dirty="0"/>
              <a:t> su Visual Studio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57912BF9-88FA-C11B-611E-238D26B6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48E687D4-82F4-8485-6366-7ED22DFB5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47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B06F5-46AC-6F8A-2635-F48A9E767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D7457EC9-1DF8-1A99-F023-6E03F9A8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Cos’è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4C7DDAEE-2CA2-489C-46F6-4B4C56EE8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b="1" dirty="0" err="1"/>
              <a:t>Git</a:t>
            </a:r>
            <a:r>
              <a:rPr lang="it-IT" dirty="0"/>
              <a:t> è un </a:t>
            </a:r>
            <a:r>
              <a:rPr lang="it-IT" b="1" dirty="0"/>
              <a:t>sistema di controllo di versione distribuito </a:t>
            </a:r>
            <a:r>
              <a:rPr lang="it-IT" dirty="0"/>
              <a:t>(</a:t>
            </a:r>
            <a:r>
              <a:rPr lang="it-IT" b="1" i="1" dirty="0"/>
              <a:t>DVCS</a:t>
            </a:r>
            <a:r>
              <a:rPr lang="it-IT" dirty="0"/>
              <a:t>) che permette di gestire e tracciare le modifiche ai file di un progetto nel tempo. </a:t>
            </a:r>
          </a:p>
          <a:p>
            <a:endParaRPr lang="it-IT" sz="1400" dirty="0"/>
          </a:p>
          <a:p>
            <a:r>
              <a:rPr lang="it-IT" dirty="0"/>
              <a:t>È particolarmente utile nello sviluppo software, dove più sviluppatori lavorano sugli stessi file </a:t>
            </a:r>
            <a:r>
              <a:rPr lang="it-IT" b="1" dirty="0"/>
              <a:t>contemporaneamente</a:t>
            </a:r>
            <a:r>
              <a:rPr lang="it-IT" dirty="0"/>
              <a:t>.</a:t>
            </a:r>
          </a:p>
          <a:p>
            <a:endParaRPr lang="it-IT" sz="1400" dirty="0"/>
          </a:p>
          <a:p>
            <a:r>
              <a:rPr lang="it-IT" dirty="0"/>
              <a:t>L’archivio del progetto, dove vengono salvati tutti i file e la cronologia delle modifiche, è chiamato </a:t>
            </a:r>
            <a:r>
              <a:rPr lang="it-IT" b="1" i="1" dirty="0"/>
              <a:t>repository </a:t>
            </a:r>
            <a:r>
              <a:rPr lang="it-IT" dirty="0"/>
              <a:t>(o </a:t>
            </a:r>
            <a:r>
              <a:rPr lang="it-IT" b="1" i="1" dirty="0"/>
              <a:t>repo</a:t>
            </a:r>
            <a:r>
              <a:rPr lang="it-IT" dirty="0"/>
              <a:t>).</a:t>
            </a:r>
          </a:p>
          <a:p>
            <a:endParaRPr lang="it-IT" sz="1400" dirty="0"/>
          </a:p>
          <a:p>
            <a:r>
              <a:rPr lang="it-IT" dirty="0"/>
              <a:t>È buona pratica controllare sempre il file </a:t>
            </a:r>
            <a:r>
              <a:rPr lang="it-IT" b="1" i="1" dirty="0"/>
              <a:t>README.md</a:t>
            </a:r>
            <a:r>
              <a:rPr lang="it-IT" dirty="0"/>
              <a:t>, che spiega il contenuto del </a:t>
            </a:r>
            <a:r>
              <a:rPr lang="it-IT" i="1" dirty="0"/>
              <a:t>repo</a:t>
            </a:r>
            <a:r>
              <a:rPr lang="it-IT" dirty="0"/>
              <a:t>.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415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28238-8F53-4837-8EA6-49DF09B56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Introduzione a .NET MAUI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1AA6FB-EB01-4805-A0AE-69C521EDF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A335BDE3-6883-4DFB-8AFC-F7E304B3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C346ED83-F10D-4ED8-8A78-3D4F9145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88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F5A95-8536-C16C-7089-573B1816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DE475580-13D7-9EE9-F737-DBB352D8C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I vantaggi di </a:t>
            </a:r>
            <a:r>
              <a:rPr lang="it-IT" dirty="0" err="1"/>
              <a:t>Git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E2B02673-D95F-0B8E-E926-5F022DB58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b="1" dirty="0"/>
              <a:t>Traccia le modifiche</a:t>
            </a:r>
            <a:r>
              <a:rPr lang="it-IT" dirty="0"/>
              <a:t>: registra ogni modifica ai file, permettendo di tornare a versioni precedenti se necessario.</a:t>
            </a:r>
          </a:p>
          <a:p>
            <a:endParaRPr lang="it-IT" sz="1000" dirty="0"/>
          </a:p>
          <a:p>
            <a:r>
              <a:rPr lang="it-IT" dirty="0"/>
              <a:t>Favorisce il </a:t>
            </a:r>
            <a:r>
              <a:rPr lang="it-IT" b="1" dirty="0"/>
              <a:t>lavoro di squadra</a:t>
            </a:r>
            <a:r>
              <a:rPr lang="it-IT" dirty="0"/>
              <a:t>: più persone possono collaborare sullo stesso progetto senza sovrascrivere il lavoro degli altri.</a:t>
            </a:r>
          </a:p>
          <a:p>
            <a:endParaRPr lang="it-IT" sz="1000" dirty="0"/>
          </a:p>
          <a:p>
            <a:r>
              <a:rPr lang="it-IT" dirty="0"/>
              <a:t>È </a:t>
            </a:r>
            <a:r>
              <a:rPr lang="it-IT" b="1" dirty="0"/>
              <a:t>distribuito</a:t>
            </a:r>
            <a:r>
              <a:rPr lang="it-IT" dirty="0"/>
              <a:t>: ogni sviluppatore ha una copia completa del progetto sul proprio computer, quindi può lavorare anche senza connessione a internet.</a:t>
            </a:r>
          </a:p>
          <a:p>
            <a:endParaRPr lang="it-IT" sz="1000" dirty="0"/>
          </a:p>
          <a:p>
            <a:r>
              <a:rPr lang="it-IT" dirty="0"/>
              <a:t>È </a:t>
            </a:r>
            <a:r>
              <a:rPr lang="it-IT" b="1" dirty="0"/>
              <a:t>sicuro</a:t>
            </a:r>
            <a:r>
              <a:rPr lang="it-IT" dirty="0"/>
              <a:t> e </a:t>
            </a:r>
            <a:r>
              <a:rPr lang="it-IT" b="1" dirty="0"/>
              <a:t>veloce</a:t>
            </a:r>
            <a:r>
              <a:rPr lang="it-IT" dirty="0"/>
              <a:t>: le operazioni sono rapide e i dati sono protetti da corruzioni accidentali.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5768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06CD2CEC-391E-4E1A-93F1-C1723658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Collegare Visual Studio ad un </a:t>
            </a:r>
            <a:r>
              <a:rPr lang="it-IT" i="1" dirty="0"/>
              <a:t>repo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02286CC-87E4-415F-BBEA-D79B9E0C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Per prima cosa aprire Visual Studio e selezionare l’opzione </a:t>
            </a:r>
            <a:r>
              <a:rPr lang="it-IT" i="1" dirty="0"/>
              <a:t>Clonare un repository</a:t>
            </a:r>
            <a:r>
              <a:rPr lang="it-IT" dirty="0"/>
              <a:t>, poi indicare il percorso di una cartella vuota e inserire il link </a:t>
            </a:r>
            <a:r>
              <a:rPr lang="it-IT" i="1" dirty="0"/>
              <a:t> </a:t>
            </a:r>
            <a:endParaRPr lang="it-IT" dirty="0"/>
          </a:p>
          <a:p>
            <a:pPr lvl="2"/>
            <a:endParaRPr lang="it-IT" dirty="0"/>
          </a:p>
          <a:p>
            <a:endParaRPr lang="it-IT" dirty="0"/>
          </a:p>
        </p:txBody>
      </p:sp>
      <p:pic>
        <p:nvPicPr>
          <p:cNvPr id="3" name="Immagine 2" descr="Immagine che contiene testo, schermata, Carattere, software&#10;&#10;Il contenuto generato dall'IA potrebbe non essere corretto.">
            <a:extLst>
              <a:ext uri="{FF2B5EF4-FFF2-40B4-BE49-F238E27FC236}">
                <a16:creationId xmlns:a16="http://schemas.microsoft.com/office/drawing/2014/main" id="{7AF33AD3-CD9C-3EA3-A705-AF743846C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" t="3322" r="3833" b="6924"/>
          <a:stretch/>
        </p:blipFill>
        <p:spPr>
          <a:xfrm>
            <a:off x="1317262" y="2762865"/>
            <a:ext cx="3374285" cy="373001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6537D6-33F8-23D4-01BF-0A48EBB0E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31" y="2768663"/>
            <a:ext cx="6158085" cy="372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09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D28D1-FDFB-DECF-A32F-86FFF6052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2922B-8DC0-9FFF-8090-EBE877276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Documentazione .NET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E8184B0-DBE5-CF30-AD75-D6AE47554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Accenni alla documentazione di .NET e come usarla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000C71D7-9FA3-54DF-E553-6F26A2393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22B5E37D-A4D6-8058-11C1-E706B9E73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5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06CD2CEC-391E-4E1A-93F1-C1723658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Cos’è la documentazione .NET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02286CC-87E4-415F-BBEA-D79B9E0C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La documentazione ufficiale di .NET è una raccolta di </a:t>
            </a:r>
            <a:r>
              <a:rPr lang="it-IT" b="1" dirty="0"/>
              <a:t>guide</a:t>
            </a:r>
            <a:r>
              <a:rPr lang="it-IT" dirty="0"/>
              <a:t>, </a:t>
            </a:r>
            <a:r>
              <a:rPr lang="it-IT" b="1" dirty="0"/>
              <a:t>esempi</a:t>
            </a:r>
            <a:r>
              <a:rPr lang="it-IT" dirty="0"/>
              <a:t> e </a:t>
            </a:r>
            <a:r>
              <a:rPr lang="it-IT" b="1" dirty="0"/>
              <a:t>riferimenti</a:t>
            </a:r>
            <a:r>
              <a:rPr lang="it-IT" dirty="0"/>
              <a:t> su tutto l’ecosistema e funge da punto di riferimento per capire come funzionano le </a:t>
            </a:r>
            <a:r>
              <a:rPr lang="it-IT" b="1" dirty="0"/>
              <a:t>librerie</a:t>
            </a:r>
            <a:r>
              <a:rPr lang="it-IT" dirty="0"/>
              <a:t>, i </a:t>
            </a:r>
            <a:r>
              <a:rPr lang="it-IT" b="1" dirty="0"/>
              <a:t>metodi</a:t>
            </a:r>
            <a:r>
              <a:rPr lang="it-IT" dirty="0"/>
              <a:t> e le </a:t>
            </a:r>
            <a:r>
              <a:rPr lang="it-IT" b="1" dirty="0"/>
              <a:t>funzionalità</a:t>
            </a:r>
            <a:r>
              <a:rPr lang="it-IT" dirty="0"/>
              <a:t> di .NET.</a:t>
            </a:r>
          </a:p>
          <a:p>
            <a:endParaRPr lang="it-IT" sz="1400" dirty="0"/>
          </a:p>
          <a:p>
            <a:r>
              <a:rPr lang="it-IT" dirty="0"/>
              <a:t>È </a:t>
            </a:r>
            <a:r>
              <a:rPr lang="it-IT" b="1" dirty="0"/>
              <a:t>aggiornata costantemente</a:t>
            </a:r>
            <a:r>
              <a:rPr lang="it-IT" dirty="0"/>
              <a:t> da Microsoft e dalla community.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endParaRPr lang="it-IT" sz="1400" dirty="0"/>
          </a:p>
          <a:p>
            <a:r>
              <a:rPr lang="it-IT" dirty="0"/>
              <a:t>documentazione generale: </a:t>
            </a:r>
            <a:r>
              <a:rPr lang="it-IT" dirty="0">
                <a:hlinkClick r:id="rId2" action="ppaction://hlinkfile"/>
              </a:rPr>
              <a:t>docs.microsoft.com/</a:t>
            </a:r>
            <a:r>
              <a:rPr lang="it-IT" dirty="0" err="1">
                <a:hlinkClick r:id="rId2" action="ppaction://hlinkfile"/>
              </a:rPr>
              <a:t>dotnet</a:t>
            </a:r>
            <a:r>
              <a:rPr lang="it-IT" dirty="0"/>
              <a:t> </a:t>
            </a:r>
          </a:p>
          <a:p>
            <a:r>
              <a:rPr lang="it-IT" dirty="0"/>
              <a:t>documentazione MAUI: </a:t>
            </a:r>
            <a:r>
              <a:rPr lang="it-IT" dirty="0" err="1">
                <a:hlinkClick r:id="rId3"/>
              </a:rPr>
              <a:t>.Net</a:t>
            </a:r>
            <a:r>
              <a:rPr lang="it-IT" dirty="0">
                <a:hlinkClick r:id="rId3"/>
              </a:rPr>
              <a:t> MAUI 8 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921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A8CE8-FAC0-CF29-BF9A-CB67981E0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A9C3982-6DFC-D276-875A-61E8201A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Versione della documentazione .NET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7F9684D-7CA8-B2DB-40F5-A8B33565B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Attenzione alla </a:t>
            </a:r>
            <a:r>
              <a:rPr lang="it-IT" b="1" dirty="0"/>
              <a:t>versione</a:t>
            </a:r>
            <a:r>
              <a:rPr lang="it-IT" dirty="0"/>
              <a:t> che si consulta: dobbiamo stare attenti a consultare la documentazione della versione di .NET che stiamo utilizzando</a:t>
            </a:r>
          </a:p>
          <a:p>
            <a:r>
              <a:rPr lang="it-IT" dirty="0"/>
              <a:t>Aprendo una pagina di documentazione dai risultati di Google (il caso più solito), questa verrà aperta nell’ultima versione disponibile. Al momento corrisponde a .NET 9, ma per la nostra app useremo </a:t>
            </a:r>
            <a:r>
              <a:rPr lang="it-IT" b="1" dirty="0"/>
              <a:t>.NET 8</a:t>
            </a:r>
            <a:r>
              <a:rPr lang="it-IT" dirty="0"/>
              <a:t>, quindi è necessario ricordarsi di scalare la versione (in alto a sinistra).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5F3B876-3AB0-1EE8-3968-3A054635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0" t="1761" r="3060" b="1"/>
          <a:stretch/>
        </p:blipFill>
        <p:spPr>
          <a:xfrm>
            <a:off x="1805158" y="4864358"/>
            <a:ext cx="3505200" cy="11664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027046F-92EC-E208-2EF6-EF9D705C9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706" y="4864797"/>
            <a:ext cx="3444538" cy="1165961"/>
          </a:xfrm>
          <a:prstGeom prst="rect">
            <a:avLst/>
          </a:prstGeom>
        </p:spPr>
      </p:pic>
      <p:pic>
        <p:nvPicPr>
          <p:cNvPr id="9" name="Elemento grafico 8" descr="Freccia a destra con riempimento a tinta unita">
            <a:extLst>
              <a:ext uri="{FF2B5EF4-FFF2-40B4-BE49-F238E27FC236}">
                <a16:creationId xmlns:a16="http://schemas.microsoft.com/office/drawing/2014/main" id="{E0CB71FF-6BCE-B06A-DAD2-E2D4AE83F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5032" y="517755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14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28238-8F53-4837-8EA6-49DF09B56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Primi step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1AA6FB-EB01-4805-A0AE-69C521EDF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Guida per creare la prima applicazione con .NET MAUI e pacchetti di dipendenze necessari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A335BDE3-6883-4DFB-8AFC-F7E304B3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C346ED83-F10D-4ED8-8A78-3D4F9145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26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4B37C-A661-6371-3C3E-E91534D98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EFF3EB0F-97E2-783F-7050-6BABC864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Creare l’app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D7D696A1-F593-C8D8-098C-34A4449AD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Per impostare il progetto in maniera corretta seguiamo la guida della documentazione ufficiale.</a:t>
            </a:r>
          </a:p>
          <a:p>
            <a:pPr lvl="1"/>
            <a:r>
              <a:rPr lang="it-IT" dirty="0"/>
              <a:t>Link: </a:t>
            </a:r>
            <a:r>
              <a:rPr lang="it-IT" dirty="0">
                <a:hlinkClick r:id="rId2"/>
              </a:rPr>
              <a:t>Creare la mia prima app</a:t>
            </a:r>
            <a:endParaRPr lang="it-IT" dirty="0"/>
          </a:p>
          <a:p>
            <a:pPr lvl="1"/>
            <a:endParaRPr lang="it-IT" dirty="0"/>
          </a:p>
          <a:p>
            <a:r>
              <a:rPr lang="it-IT" b="1" dirty="0"/>
              <a:t>ATTENZIONE</a:t>
            </a:r>
            <a:r>
              <a:rPr lang="it-IT" dirty="0"/>
              <a:t>: nel </a:t>
            </a:r>
            <a:r>
              <a:rPr lang="it-IT" b="1" dirty="0"/>
              <a:t>punto 4</a:t>
            </a:r>
            <a:r>
              <a:rPr lang="it-IT" dirty="0"/>
              <a:t> chiederà di selezionare la versione di .NET da utilizzare, non seguite la documentazione ma </a:t>
            </a:r>
            <a:r>
              <a:rPr lang="it-IT" b="1" dirty="0"/>
              <a:t>scegliete</a:t>
            </a:r>
            <a:r>
              <a:rPr lang="it-IT" dirty="0"/>
              <a:t> </a:t>
            </a:r>
            <a:r>
              <a:rPr lang="it-IT" b="1" dirty="0"/>
              <a:t>.NET 8 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9399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78A35-B14E-C19F-5473-ED07FA1B0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E5E11B45-732F-9980-D2F9-878C3F3F0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 err="1"/>
              <a:t>MauiProgram.cs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AB23965E-8731-AE55-DAAA-FC49DE5D2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Il file </a:t>
            </a:r>
            <a:r>
              <a:rPr lang="it-IT" b="1" dirty="0" err="1"/>
              <a:t>MauiProgram.cs</a:t>
            </a:r>
            <a:r>
              <a:rPr lang="it-IT" dirty="0"/>
              <a:t> è il </a:t>
            </a:r>
            <a:r>
              <a:rPr lang="it-IT" b="1" dirty="0"/>
              <a:t>punto di ingresso </a:t>
            </a:r>
            <a:r>
              <a:rPr lang="it-IT" dirty="0"/>
              <a:t>dell'applicazione, ovvero dove viene costruita e ne vengono configurati vari aspetti, come la gestione delle risorse e l'inizializzazione di componenti esterni.</a:t>
            </a:r>
          </a:p>
          <a:p>
            <a:endParaRPr lang="it-IT" dirty="0"/>
          </a:p>
          <a:p>
            <a:r>
              <a:rPr lang="it-IT" dirty="0"/>
              <a:t>L’applicazione viene creata nel metodo </a:t>
            </a:r>
            <a:r>
              <a:rPr lang="it-IT" b="1" i="1" dirty="0" err="1"/>
              <a:t>CreateMauiApp</a:t>
            </a:r>
            <a:r>
              <a:rPr lang="it-IT" b="1" i="1" dirty="0"/>
              <a:t>()</a:t>
            </a:r>
            <a:r>
              <a:rPr lang="it-IT" dirty="0"/>
              <a:t> tramite un </a:t>
            </a:r>
            <a:r>
              <a:rPr lang="it-IT" i="1" dirty="0"/>
              <a:t>builder</a:t>
            </a:r>
            <a:r>
              <a:rPr lang="it-IT" dirty="0"/>
              <a:t> di tipo </a:t>
            </a:r>
            <a:r>
              <a:rPr lang="it-IT" b="1" dirty="0" err="1"/>
              <a:t>MauiAppBuilder</a:t>
            </a:r>
            <a:r>
              <a:rPr lang="it-IT" dirty="0"/>
              <a:t>. Il </a:t>
            </a:r>
            <a:r>
              <a:rPr lang="it-IT" i="1" dirty="0"/>
              <a:t>builder</a:t>
            </a:r>
            <a:r>
              <a:rPr lang="it-IT" dirty="0"/>
              <a:t> mette a disposizione una serie di metodi che configurano vari aspetti dell’app. </a:t>
            </a:r>
          </a:p>
          <a:p>
            <a:r>
              <a:rPr lang="it-IT" dirty="0"/>
              <a:t>Alla fine della configurazione viene chiamato il metodo </a:t>
            </a:r>
            <a:r>
              <a:rPr lang="it-IT" b="1" i="1" dirty="0" err="1"/>
              <a:t>builder.Build</a:t>
            </a:r>
            <a:r>
              <a:rPr lang="it-IT" b="1" i="1" dirty="0"/>
              <a:t>() </a:t>
            </a:r>
            <a:r>
              <a:rPr lang="it-IT" dirty="0"/>
              <a:t>che crea un oggetto di tipo </a:t>
            </a:r>
            <a:r>
              <a:rPr lang="it-IT" b="1" dirty="0" err="1"/>
              <a:t>MauiApp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7937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37D9D-7C9C-5901-EBA3-716B68500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F660880D-904A-1C0A-72CA-D860503B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 err="1"/>
              <a:t>MauiProgram.cs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C959286-BA84-47D1-1715-150F1360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Come prima cosa, nel </a:t>
            </a:r>
            <a:r>
              <a:rPr lang="it-IT" i="1" dirty="0"/>
              <a:t>builder</a:t>
            </a:r>
            <a:r>
              <a:rPr lang="it-IT" dirty="0"/>
              <a:t> viene registrata la classe </a:t>
            </a:r>
            <a:r>
              <a:rPr lang="it-IT" b="1" dirty="0"/>
              <a:t>App</a:t>
            </a:r>
            <a:r>
              <a:rPr lang="it-IT" b="1" i="1" dirty="0"/>
              <a:t> </a:t>
            </a:r>
            <a:r>
              <a:rPr lang="it-IT" dirty="0"/>
              <a:t>(definita nel file </a:t>
            </a:r>
            <a:r>
              <a:rPr lang="it-IT" dirty="0" err="1"/>
              <a:t>App.xaml.cs</a:t>
            </a:r>
            <a:r>
              <a:rPr lang="it-IT" dirty="0"/>
              <a:t>) come base dell’applicazione.</a:t>
            </a:r>
          </a:p>
          <a:p>
            <a:r>
              <a:rPr lang="it-IT" dirty="0"/>
              <a:t>Successivamente, vengono inizializzati i </a:t>
            </a:r>
            <a:r>
              <a:rPr lang="it-IT" b="1" dirty="0"/>
              <a:t>pacchetti di dipendenze </a:t>
            </a:r>
            <a:r>
              <a:rPr lang="it-IT" dirty="0"/>
              <a:t>che lo necessitano. </a:t>
            </a:r>
          </a:p>
          <a:p>
            <a:r>
              <a:rPr lang="it-IT" dirty="0"/>
              <a:t>Infine, sono registrati i </a:t>
            </a:r>
            <a:r>
              <a:rPr lang="it-IT" b="1" dirty="0"/>
              <a:t>font</a:t>
            </a:r>
            <a:r>
              <a:rPr lang="it-IT" dirty="0"/>
              <a:t> </a:t>
            </a:r>
            <a:r>
              <a:rPr lang="it-IT" b="1" dirty="0"/>
              <a:t>custom</a:t>
            </a:r>
            <a:r>
              <a:rPr lang="it-IT" dirty="0"/>
              <a:t> a partire dai rispettivi file </a:t>
            </a:r>
            <a:r>
              <a:rPr lang="it-IT" b="1" dirty="0"/>
              <a:t>.</a:t>
            </a:r>
            <a:r>
              <a:rPr lang="it-IT" b="1" dirty="0" err="1"/>
              <a:t>ttf</a:t>
            </a:r>
            <a:r>
              <a:rPr lang="it-IT" dirty="0"/>
              <a:t>  (</a:t>
            </a:r>
            <a:r>
              <a:rPr lang="it-IT" i="1" dirty="0"/>
              <a:t>TrueType Font</a:t>
            </a:r>
            <a:r>
              <a:rPr lang="it-IT" dirty="0"/>
              <a:t>:</a:t>
            </a:r>
            <a:r>
              <a:rPr lang="it-IT" i="1" dirty="0"/>
              <a:t> </a:t>
            </a:r>
            <a:r>
              <a:rPr lang="it-IT" dirty="0"/>
              <a:t>formato di file utilizzato per archiviare i font).</a:t>
            </a:r>
          </a:p>
          <a:p>
            <a:endParaRPr lang="it-IT" dirty="0"/>
          </a:p>
          <a:p>
            <a:r>
              <a:rPr lang="it-IT" b="1" u="sng" dirty="0"/>
              <a:t>Attenzione</a:t>
            </a:r>
            <a:r>
              <a:rPr lang="it-IT" dirty="0"/>
              <a:t>: ogni metodo del </a:t>
            </a:r>
            <a:r>
              <a:rPr lang="it-IT" i="1" dirty="0"/>
              <a:t>builder</a:t>
            </a:r>
            <a:r>
              <a:rPr lang="it-IT" dirty="0"/>
              <a:t> ritorna il </a:t>
            </a:r>
            <a:r>
              <a:rPr lang="it-IT" i="1" dirty="0"/>
              <a:t>builder</a:t>
            </a:r>
            <a:r>
              <a:rPr lang="it-IT" dirty="0"/>
              <a:t> stesso, di conseguenza i metodi sono da chiamare consecutivamente e non uno alla volta.</a:t>
            </a:r>
          </a:p>
        </p:txBody>
      </p:sp>
    </p:spTree>
    <p:extLst>
      <p:ext uri="{BB962C8B-B14F-4D97-AF65-F5344CB8AC3E}">
        <p14:creationId xmlns:p14="http://schemas.microsoft.com/office/powerpoint/2010/main" val="92128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7617A-E512-2F8F-886B-3B377CCCB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34E174E0-170D-CECF-2F66-0276C3CA0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Pacchetti da aggiungere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B70AFA4A-1644-4E45-D6D2-6E6A71897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Per il nostro progetto sarà necessario installare alcuni pacchetti di dipendenze:</a:t>
            </a:r>
          </a:p>
          <a:p>
            <a:pPr lvl="1"/>
            <a:endParaRPr lang="it-IT" dirty="0"/>
          </a:p>
          <a:p>
            <a:pPr lvl="1"/>
            <a:r>
              <a:rPr lang="it-IT" b="1" dirty="0" err="1"/>
              <a:t>CommunityToolkit.Mvvm</a:t>
            </a:r>
            <a:r>
              <a:rPr lang="it-IT" b="1" dirty="0"/>
              <a:t> </a:t>
            </a:r>
            <a:r>
              <a:rPr lang="it-IT" dirty="0"/>
              <a:t>che mette a disposizione l’oggetto </a:t>
            </a:r>
            <a:r>
              <a:rPr lang="it-IT" i="1" dirty="0" err="1"/>
              <a:t>ObservableCollection</a:t>
            </a:r>
            <a:r>
              <a:rPr lang="it-IT" dirty="0"/>
              <a:t> e gli attributi </a:t>
            </a:r>
            <a:r>
              <a:rPr lang="it-IT" i="1" dirty="0" err="1"/>
              <a:t>RelayCommand</a:t>
            </a:r>
            <a:r>
              <a:rPr lang="it-IT" dirty="0"/>
              <a:t> e </a:t>
            </a:r>
            <a:r>
              <a:rPr lang="it-IT" i="1" dirty="0" err="1"/>
              <a:t>ObservableProperty</a:t>
            </a:r>
            <a:r>
              <a:rPr lang="it-IT" i="1" dirty="0"/>
              <a:t>, </a:t>
            </a:r>
            <a:r>
              <a:rPr lang="it-IT" dirty="0"/>
              <a:t>ciascuno dei quali sarà fondamentale nello sviluppo</a:t>
            </a:r>
          </a:p>
          <a:p>
            <a:pPr lvl="1"/>
            <a:endParaRPr lang="it-IT" dirty="0"/>
          </a:p>
          <a:p>
            <a:pPr lvl="1"/>
            <a:r>
              <a:rPr lang="it-IT" b="1" dirty="0" err="1"/>
              <a:t>CommunityToolkit.Maui</a:t>
            </a:r>
            <a:r>
              <a:rPr lang="it-IT" b="1" dirty="0"/>
              <a:t> </a:t>
            </a:r>
            <a:r>
              <a:rPr lang="it-IT" dirty="0"/>
              <a:t>per personalizzare il metodo </a:t>
            </a:r>
            <a:r>
              <a:rPr lang="it-IT" i="1" dirty="0" err="1"/>
              <a:t>OnAppearing</a:t>
            </a:r>
            <a:r>
              <a:rPr lang="it-IT" i="1" dirty="0"/>
              <a:t> </a:t>
            </a:r>
            <a:r>
              <a:rPr lang="it-IT" dirty="0"/>
              <a:t>e utilizzare le </a:t>
            </a:r>
            <a:r>
              <a:rPr lang="it-IT" i="1" dirty="0" err="1"/>
              <a:t>GestureRecognizers</a:t>
            </a:r>
            <a:r>
              <a:rPr lang="it-IT" i="1" dirty="0"/>
              <a:t>  </a:t>
            </a:r>
          </a:p>
          <a:p>
            <a:pPr lvl="1"/>
            <a:endParaRPr lang="it-IT" i="1" dirty="0"/>
          </a:p>
          <a:p>
            <a:pPr lvl="1"/>
            <a:r>
              <a:rPr lang="it-IT" b="1" dirty="0" err="1"/>
              <a:t>AathifMahir.Maui.MauiIcons.FontAwesome.Solid</a:t>
            </a:r>
            <a:r>
              <a:rPr lang="it-IT" b="1" dirty="0"/>
              <a:t> </a:t>
            </a:r>
            <a:r>
              <a:rPr lang="it-IT" dirty="0"/>
              <a:t>per utilizzare le icone di FontAwesome (catalogo icone: </a:t>
            </a:r>
            <a:r>
              <a:rPr lang="it-IT" dirty="0" err="1">
                <a:hlinkClick r:id="rId2"/>
              </a:rPr>
              <a:t>FontAwesomeIcons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pPr lvl="1"/>
            <a:endParaRPr lang="it-IT" b="1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38459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06CD2CEC-391E-4E1A-93F1-C1723658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Cos’è .NET MAUI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602286CC-87E4-415F-BBEA-D79B9E0C9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.NET MAUI (</a:t>
            </a:r>
            <a:r>
              <a:rPr lang="it-IT" i="1" dirty="0" err="1"/>
              <a:t>Multiplatform</a:t>
            </a:r>
            <a:r>
              <a:rPr lang="it-IT" i="1" dirty="0"/>
              <a:t> App UI</a:t>
            </a:r>
            <a:r>
              <a:rPr lang="it-IT" dirty="0"/>
              <a:t>) è un framework </a:t>
            </a:r>
            <a:r>
              <a:rPr lang="it-IT" b="1" dirty="0"/>
              <a:t>open-source</a:t>
            </a:r>
            <a:r>
              <a:rPr lang="it-IT" dirty="0"/>
              <a:t> sviluppato da Microsoft che permette di creare applicazioni </a:t>
            </a:r>
            <a:r>
              <a:rPr lang="it-IT" b="1" dirty="0"/>
              <a:t>multipiattaforma</a:t>
            </a:r>
            <a:r>
              <a:rPr lang="it-IT" dirty="0"/>
              <a:t> utilizzando lo stesso codice.</a:t>
            </a:r>
          </a:p>
          <a:p>
            <a:endParaRPr lang="it-IT" dirty="0"/>
          </a:p>
          <a:p>
            <a:r>
              <a:rPr lang="it-IT" dirty="0"/>
              <a:t>MAUI offre:</a:t>
            </a:r>
          </a:p>
          <a:p>
            <a:pPr lvl="1"/>
            <a:r>
              <a:rPr lang="it-IT" dirty="0"/>
              <a:t>un’</a:t>
            </a:r>
            <a:r>
              <a:rPr lang="it-IT" b="1" dirty="0"/>
              <a:t>unica </a:t>
            </a:r>
            <a:r>
              <a:rPr lang="it-IT" b="1" i="1" dirty="0"/>
              <a:t>code base</a:t>
            </a:r>
            <a:r>
              <a:rPr lang="it-IT" b="1" dirty="0"/>
              <a:t> </a:t>
            </a:r>
            <a:r>
              <a:rPr lang="it-IT" dirty="0"/>
              <a:t>per tutte le piattaforme</a:t>
            </a:r>
          </a:p>
          <a:p>
            <a:pPr lvl="1"/>
            <a:r>
              <a:rPr lang="it-IT" b="1" dirty="0"/>
              <a:t>supporto nativo </a:t>
            </a:r>
            <a:r>
              <a:rPr lang="it-IT" dirty="0"/>
              <a:t>per ogni sistema operativo, con accesso diretto alle API specifiche.</a:t>
            </a:r>
          </a:p>
          <a:p>
            <a:pPr lvl="1"/>
            <a:r>
              <a:rPr lang="it-IT" dirty="0"/>
              <a:t>un</a:t>
            </a:r>
            <a:r>
              <a:rPr lang="it-IT" b="1" dirty="0"/>
              <a:t> sistema avanzato di gestione della UI</a:t>
            </a:r>
            <a:r>
              <a:rPr lang="it-IT" dirty="0"/>
              <a:t>, che permette di creare interfacce adattabili e reattive.</a:t>
            </a:r>
          </a:p>
          <a:p>
            <a:pPr lvl="2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19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AF90-E80B-8F3E-0D89-FA00FE51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7A69C201-3E0F-340A-B34E-70927850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 err="1"/>
              <a:t>CommunityToolkit.Mvvm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40B5F39-7B53-1337-D431-FEA8B661D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  <a:p>
            <a:endParaRPr lang="it-IT" i="1" dirty="0"/>
          </a:p>
          <a:p>
            <a:endParaRPr lang="it-IT" i="1" dirty="0"/>
          </a:p>
          <a:p>
            <a:endParaRPr lang="it-IT" i="1" dirty="0"/>
          </a:p>
          <a:p>
            <a:endParaRPr lang="it-IT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endParaRPr lang="it-IT" sz="1400" i="1" dirty="0"/>
          </a:p>
          <a:p>
            <a:r>
              <a:rPr lang="it-IT" dirty="0"/>
              <a:t>L’installazione di questo pacchetto </a:t>
            </a:r>
            <a:r>
              <a:rPr lang="it-IT" b="1" dirty="0"/>
              <a:t>non</a:t>
            </a:r>
            <a:r>
              <a:rPr lang="it-IT" dirty="0"/>
              <a:t> richiede setup aggiuntivi.</a:t>
            </a:r>
          </a:p>
        </p:txBody>
      </p:sp>
      <p:pic>
        <p:nvPicPr>
          <p:cNvPr id="3" name="Immagine 2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79A8B021-066D-46DE-166D-D419833A9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324290"/>
            <a:ext cx="9720000" cy="434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09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9C347-9034-9B3A-8971-217158F9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D23588DB-B3D7-1BF3-2D1C-42D4983D1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b="1" dirty="0" err="1"/>
              <a:t>CommunityToolkit.Maui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2FE2906-955E-F87F-27C9-F499C3BBC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versione 9.1.1</a:t>
            </a:r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  <p:pic>
        <p:nvPicPr>
          <p:cNvPr id="3" name="Immagine 2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EBD8E3D5-BE4C-9429-75E8-849C48E0F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299510"/>
            <a:ext cx="9000000" cy="40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91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8A66E-F576-D0BA-7B6D-0BCC2920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DC7BF3D4-ECAF-73DD-9647-6F36A566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b="1" dirty="0" err="1"/>
              <a:t>CommunityToolkit.Maui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5C71535-D632-6BB9-DD3E-0421F094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Una volta installato il pacchetto è necessario completare il setup. Seguire le indicazioni nel file </a:t>
            </a:r>
            <a:r>
              <a:rPr lang="it-IT" i="1" dirty="0"/>
              <a:t>ReadMe.txt</a:t>
            </a:r>
            <a:r>
              <a:rPr lang="it-IT" dirty="0"/>
              <a:t>, in alternativa, aprire il </a:t>
            </a:r>
            <a:r>
              <a:rPr lang="it-IT" dirty="0">
                <a:hlinkClick r:id="rId2"/>
              </a:rPr>
              <a:t>link</a:t>
            </a:r>
            <a:r>
              <a:rPr lang="it-IT" dirty="0"/>
              <a:t> indicato nel </a:t>
            </a:r>
            <a:r>
              <a:rPr lang="it-IT" i="1" dirty="0"/>
              <a:t>Project Url</a:t>
            </a:r>
            <a:r>
              <a:rPr lang="it-IT" dirty="0"/>
              <a:t>  del pacchetto. </a:t>
            </a:r>
          </a:p>
          <a:p>
            <a:endParaRPr lang="it-IT" sz="1400" i="1" dirty="0"/>
          </a:p>
          <a:p>
            <a:r>
              <a:rPr lang="it-IT" dirty="0"/>
              <a:t>Come possiamo vedere, viene indicato di aggiornare il </a:t>
            </a:r>
            <a:r>
              <a:rPr lang="it-IT" i="1" dirty="0"/>
              <a:t>builder</a:t>
            </a:r>
            <a:r>
              <a:rPr lang="it-IT" dirty="0"/>
              <a:t> dentro al file </a:t>
            </a:r>
            <a:r>
              <a:rPr lang="it-IT" b="1" dirty="0" err="1"/>
              <a:t>MauiProgram.cs</a:t>
            </a:r>
            <a:r>
              <a:rPr lang="it-IT" b="1" dirty="0"/>
              <a:t> </a:t>
            </a:r>
            <a:r>
              <a:rPr lang="it-IT" dirty="0"/>
              <a:t>in questo modo: </a:t>
            </a:r>
          </a:p>
          <a:p>
            <a:endParaRPr lang="it-IT" dirty="0"/>
          </a:p>
          <a:p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  <p:pic>
        <p:nvPicPr>
          <p:cNvPr id="10" name="Immagine 9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656E7371-47DB-0892-0652-D55B29DA6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99" y="4125996"/>
            <a:ext cx="6120000" cy="23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34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C766C-F4A5-F300-D49E-4C9BF40B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224D6D58-7EF2-3265-0F08-32D935E23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AathifMahir.Maui.MauiIcons.FontAwesome.Solid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A936A21A-E687-9287-5953-CA19A06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  <p:pic>
        <p:nvPicPr>
          <p:cNvPr id="5" name="Immagine 4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0B8A285F-E3DF-2190-F103-9CCD10476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00" y="1656028"/>
            <a:ext cx="9720000" cy="43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2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2EE0C-BF88-40A5-E243-E41FBCAEC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A4A1B4F7-202B-F6E1-1553-5B90A27A7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AathifMahir.Maui.MauiIcons.FontAwesome.Solid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FC6EF219-1598-6771-BB46-A9ABD98B1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Anche in questo caso seguiremo le istruzioni della documentazione per il setup post installazione. </a:t>
            </a:r>
          </a:p>
          <a:p>
            <a:endParaRPr lang="it-IT" sz="1000" i="1" dirty="0"/>
          </a:p>
          <a:p>
            <a:r>
              <a:rPr lang="it-IT" dirty="0"/>
              <a:t>Come prima, è necessario aggiornare il </a:t>
            </a:r>
            <a:r>
              <a:rPr lang="it-IT" i="1" dirty="0"/>
              <a:t>builder</a:t>
            </a:r>
            <a:r>
              <a:rPr lang="it-IT" dirty="0"/>
              <a:t> dentro al file </a:t>
            </a:r>
            <a:r>
              <a:rPr lang="it-IT" b="1" dirty="0" err="1"/>
              <a:t>MauiProgram.cs</a:t>
            </a:r>
            <a:r>
              <a:rPr lang="it-IT" dirty="0"/>
              <a:t>: </a:t>
            </a:r>
          </a:p>
          <a:p>
            <a:endParaRPr lang="it-IT" dirty="0"/>
          </a:p>
          <a:p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  <p:pic>
        <p:nvPicPr>
          <p:cNvPr id="3" name="Immagine 2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805AD8A4-37ED-F00F-5DC7-F88C4F105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99" y="3789880"/>
            <a:ext cx="6120000" cy="243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1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CCC7-24CC-A9E1-164A-E7BA5869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69D6368-5B8A-ECD7-6CF1-38384B0C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Utilizzo in XAML - </a:t>
            </a:r>
            <a:r>
              <a:rPr lang="it-IT" i="1" dirty="0" err="1"/>
              <a:t>namespaces</a:t>
            </a:r>
            <a:endParaRPr lang="it-IT" dirty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0ABF6BA6-FD8C-6C69-0DA8-D1B921613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Per poter accedere ai contenuti delle librerie </a:t>
            </a:r>
            <a:r>
              <a:rPr lang="it-IT" i="1" dirty="0" err="1"/>
              <a:t>CommunityToolkit.Maui</a:t>
            </a:r>
            <a:r>
              <a:rPr lang="it-IT" dirty="0"/>
              <a:t> e </a:t>
            </a:r>
            <a:r>
              <a:rPr lang="it-IT" i="1" dirty="0" err="1"/>
              <a:t>FontAwesome.Solid</a:t>
            </a:r>
            <a:r>
              <a:rPr lang="it-IT" dirty="0"/>
              <a:t> è necessario aggiungere questi </a:t>
            </a:r>
            <a:r>
              <a:rPr lang="it-IT" i="1" dirty="0" err="1"/>
              <a:t>namespaces</a:t>
            </a:r>
            <a:r>
              <a:rPr lang="it-IT" dirty="0"/>
              <a:t> in ogni vista: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  <p:pic>
        <p:nvPicPr>
          <p:cNvPr id="4" name="Immagine 3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5CB5560-314D-BB7F-FD3E-A971A2296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99" y="3429000"/>
            <a:ext cx="8280000" cy="23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36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729FF-60D7-0523-1470-3DC9B8E1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814621CD-360F-9FDF-19E0-EA1D0DB5B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0000" cy="720000"/>
          </a:xfrm>
        </p:spPr>
        <p:txBody>
          <a:bodyPr>
            <a:normAutofit/>
          </a:bodyPr>
          <a:lstStyle/>
          <a:p>
            <a:r>
              <a:rPr lang="it-IT" dirty="0"/>
              <a:t>Utilizzo in XAML – </a:t>
            </a:r>
            <a:r>
              <a:rPr lang="it-IT" i="1" dirty="0"/>
              <a:t>tags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935DCF89-C237-12A1-272F-C2656934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370"/>
            <a:ext cx="10890000" cy="4778980"/>
          </a:xfrm>
        </p:spPr>
        <p:txBody>
          <a:bodyPr/>
          <a:lstStyle/>
          <a:p>
            <a:r>
              <a:rPr lang="it-IT" dirty="0"/>
              <a:t>Esempio di utilizzo: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i="1" dirty="0"/>
          </a:p>
          <a:p>
            <a:pPr lvl="1"/>
            <a:endParaRPr lang="it-IT" i="1" dirty="0"/>
          </a:p>
          <a:p>
            <a:endParaRPr lang="it-IT" i="1" dirty="0"/>
          </a:p>
        </p:txBody>
      </p:sp>
      <p:pic>
        <p:nvPicPr>
          <p:cNvPr id="6" name="Immagine 5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4246F93B-0421-137E-806D-122B766D5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99" y="4330674"/>
            <a:ext cx="11160000" cy="1448244"/>
          </a:xfrm>
          <a:prstGeom prst="rect">
            <a:avLst/>
          </a:prstGeom>
        </p:spPr>
      </p:pic>
      <p:pic>
        <p:nvPicPr>
          <p:cNvPr id="8" name="Immagine 7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0FF0EB0-859E-F921-202C-BDCAB4395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99" y="2567063"/>
            <a:ext cx="8280000" cy="118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3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19D11A82-F118-44E6-9AE5-DF0D388E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>
            <a:normAutofit/>
          </a:bodyPr>
          <a:lstStyle/>
          <a:p>
            <a:r>
              <a:rPr lang="it-IT" dirty="0"/>
              <a:t>Link finali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63506A6-2364-4AC8-A2D9-9C922533E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6723" y="365125"/>
            <a:ext cx="7759060" cy="6116358"/>
          </a:xfrm>
        </p:spPr>
        <p:txBody>
          <a:bodyPr anchor="ctr"/>
          <a:lstStyle/>
          <a:p>
            <a:r>
              <a:rPr lang="it-IT" dirty="0"/>
              <a:t>Link al </a:t>
            </a:r>
            <a:r>
              <a:rPr lang="it-IT" i="1" dirty="0"/>
              <a:t>repository</a:t>
            </a:r>
            <a:r>
              <a:rPr lang="it-IT" dirty="0"/>
              <a:t> con prototipo di app funzionante e presentazione:  </a:t>
            </a:r>
            <a:r>
              <a:rPr lang="it-IT" dirty="0">
                <a:hlinkClick r:id="rId3"/>
              </a:rPr>
              <a:t>https://github.com/onitsmart/Project-Work-ITI-MAUI.git</a:t>
            </a:r>
            <a:endParaRPr lang="it-IT" dirty="0"/>
          </a:p>
          <a:p>
            <a:endParaRPr lang="it-IT" dirty="0"/>
          </a:p>
        </p:txBody>
      </p:sp>
      <p:sp>
        <p:nvSpPr>
          <p:cNvPr id="4" name="Trasparenza" hidden="1">
            <a:extLst>
              <a:ext uri="{FF2B5EF4-FFF2-40B4-BE49-F238E27FC236}">
                <a16:creationId xmlns:a16="http://schemas.microsoft.com/office/drawing/2014/main" id="{6D0A3D8D-7823-49D5-80AE-A334C52D9D40}"/>
              </a:ext>
            </a:extLst>
          </p:cNvPr>
          <p:cNvSpPr/>
          <p:nvPr/>
        </p:nvSpPr>
        <p:spPr>
          <a:xfrm>
            <a:off x="4043362" y="0"/>
            <a:ext cx="8148637" cy="6858000"/>
          </a:xfrm>
          <a:prstGeom prst="rect">
            <a:avLst/>
          </a:prstGeom>
          <a:solidFill>
            <a:srgbClr val="4D4D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Logo Onit grigio NO payoff" hidden="1">
            <a:extLst>
              <a:ext uri="{FF2B5EF4-FFF2-40B4-BE49-F238E27FC236}">
                <a16:creationId xmlns:a16="http://schemas.microsoft.com/office/drawing/2014/main" id="{B8FB4D82-FA7E-4EC0-9161-D46CD9E67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11" name="Logo Onit bianco NO payoff" hidden="1">
            <a:extLst>
              <a:ext uri="{FF2B5EF4-FFF2-40B4-BE49-F238E27FC236}">
                <a16:creationId xmlns:a16="http://schemas.microsoft.com/office/drawing/2014/main" id="{87F6591F-491A-427A-B7E3-330F09398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57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5C547B4C-D657-4B43-BB54-1ACFD09520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3" b="28613"/>
          <a:stretch>
            <a:fillRect/>
          </a:stretch>
        </p:blipFill>
        <p:spPr/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AA6A44A-7F2A-4CB1-AC2D-C34920A6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Contattaci</a:t>
            </a:r>
          </a:p>
        </p:txBody>
      </p:sp>
      <p:sp>
        <p:nvSpPr>
          <p:cNvPr id="8" name="Trasparenza">
            <a:extLst>
              <a:ext uri="{FF2B5EF4-FFF2-40B4-BE49-F238E27FC236}">
                <a16:creationId xmlns:a16="http://schemas.microsoft.com/office/drawing/2014/main" id="{3D35A65E-69AD-4815-88D5-FCFDC4D880D5}"/>
              </a:ext>
            </a:extLst>
          </p:cNvPr>
          <p:cNvSpPr/>
          <p:nvPr/>
        </p:nvSpPr>
        <p:spPr>
          <a:xfrm>
            <a:off x="-8796" y="1690687"/>
            <a:ext cx="12192000" cy="3476624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Regular" charset="0"/>
              <a:ea typeface="+mn-ea"/>
              <a:cs typeface="+mn-cs"/>
            </a:endParaRPr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A099386-66C2-4E86-8481-1B1708A72726}"/>
              </a:ext>
            </a:extLst>
          </p:cNvPr>
          <p:cNvSpPr>
            <a:spLocks/>
          </p:cNvSpPr>
          <p:nvPr/>
        </p:nvSpPr>
        <p:spPr bwMode="auto">
          <a:xfrm>
            <a:off x="722706" y="569408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5FBEB5D1-CDE5-411F-8152-B2DACF92937D}"/>
              </a:ext>
            </a:extLst>
          </p:cNvPr>
          <p:cNvSpPr>
            <a:spLocks/>
          </p:cNvSpPr>
          <p:nvPr/>
        </p:nvSpPr>
        <p:spPr bwMode="auto">
          <a:xfrm>
            <a:off x="6486524" y="569408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3ED241CF-1542-4721-B7BB-6AA73CB9B1B3}"/>
              </a:ext>
            </a:extLst>
          </p:cNvPr>
          <p:cNvSpPr>
            <a:spLocks/>
          </p:cNvSpPr>
          <p:nvPr/>
        </p:nvSpPr>
        <p:spPr bwMode="auto">
          <a:xfrm>
            <a:off x="9576342" y="569408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AF6C2609-5339-4809-8917-71EC3A179F2B}"/>
              </a:ext>
            </a:extLst>
          </p:cNvPr>
          <p:cNvSpPr>
            <a:spLocks/>
          </p:cNvSpPr>
          <p:nvPr/>
        </p:nvSpPr>
        <p:spPr bwMode="auto">
          <a:xfrm>
            <a:off x="3673918" y="5694081"/>
            <a:ext cx="720000" cy="7200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 panose="020F0502020204030204"/>
              <a:ea typeface="+mn-ea"/>
              <a:cs typeface="Gill Sans" charset="0"/>
              <a:sym typeface="Gill Sans" charset="0"/>
            </a:endParaRPr>
          </a:p>
        </p:txBody>
      </p:sp>
      <p:pic>
        <p:nvPicPr>
          <p:cNvPr id="15" name="Elemento grafico 14" descr="Ricevitore">
            <a:extLst>
              <a:ext uri="{FF2B5EF4-FFF2-40B4-BE49-F238E27FC236}">
                <a16:creationId xmlns:a16="http://schemas.microsoft.com/office/drawing/2014/main" id="{2A56FC4F-2B7D-4E25-B720-F508DEF91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7940" y="5809315"/>
            <a:ext cx="489531" cy="489531"/>
          </a:xfrm>
          <a:prstGeom prst="rect">
            <a:avLst/>
          </a:prstGeom>
        </p:spPr>
      </p:pic>
      <p:pic>
        <p:nvPicPr>
          <p:cNvPr id="16" name="Elemento grafico 15" descr="Posta elettronica">
            <a:extLst>
              <a:ext uri="{FF2B5EF4-FFF2-40B4-BE49-F238E27FC236}">
                <a16:creationId xmlns:a16="http://schemas.microsoft.com/office/drawing/2014/main" id="{45EB43C2-C163-47AF-BFB8-7020E3B25C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9152" y="5809314"/>
            <a:ext cx="489531" cy="489531"/>
          </a:xfrm>
          <a:prstGeom prst="rect">
            <a:avLst/>
          </a:prstGeom>
        </p:spPr>
      </p:pic>
      <p:pic>
        <p:nvPicPr>
          <p:cNvPr id="17" name="Elemento grafico 16" descr="Internet">
            <a:extLst>
              <a:ext uri="{FF2B5EF4-FFF2-40B4-BE49-F238E27FC236}">
                <a16:creationId xmlns:a16="http://schemas.microsoft.com/office/drawing/2014/main" id="{97996B9F-A003-4BCE-B3AB-3D6631AD9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7962" y="5765699"/>
            <a:ext cx="576760" cy="576760"/>
          </a:xfrm>
          <a:prstGeom prst="rect">
            <a:avLst/>
          </a:prstGeom>
        </p:spPr>
      </p:pic>
      <p:pic>
        <p:nvPicPr>
          <p:cNvPr id="19" name="Elemento grafico 18" descr="Pennarello">
            <a:extLst>
              <a:ext uri="{FF2B5EF4-FFF2-40B4-BE49-F238E27FC236}">
                <a16:creationId xmlns:a16="http://schemas.microsoft.com/office/drawing/2014/main" id="{36BA6483-5C38-4A03-BA4C-854A94D578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86524" y="5694081"/>
            <a:ext cx="720000" cy="720000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D8F1EDA-AC1E-4C70-96E8-BF891F929DB6}"/>
              </a:ext>
            </a:extLst>
          </p:cNvPr>
          <p:cNvSpPr txBox="1"/>
          <p:nvPr/>
        </p:nvSpPr>
        <p:spPr>
          <a:xfrm>
            <a:off x="1594749" y="5869413"/>
            <a:ext cx="19639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+39 0547 1956023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9C87185-7B48-4AE5-BC6B-8DB5EDEAEFE1}"/>
              </a:ext>
            </a:extLst>
          </p:cNvPr>
          <p:cNvSpPr txBox="1"/>
          <p:nvPr/>
        </p:nvSpPr>
        <p:spPr>
          <a:xfrm>
            <a:off x="4509152" y="5869413"/>
            <a:ext cx="18621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info@onitsmart.it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10F9497-B627-4CC2-8F34-359F02B4B3BB}"/>
              </a:ext>
            </a:extLst>
          </p:cNvPr>
          <p:cNvSpPr txBox="1"/>
          <p:nvPr/>
        </p:nvSpPr>
        <p:spPr>
          <a:xfrm>
            <a:off x="7278144" y="5730914"/>
            <a:ext cx="22265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Via dell’Arrigoni, 220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47522 Cesena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971A093-8E51-4C20-82B7-C5D447CFE46F}"/>
              </a:ext>
            </a:extLst>
          </p:cNvPr>
          <p:cNvSpPr txBox="1"/>
          <p:nvPr/>
        </p:nvSpPr>
        <p:spPr>
          <a:xfrm>
            <a:off x="10367962" y="5869413"/>
            <a:ext cx="186213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www.onit.it</a:t>
            </a:r>
          </a:p>
        </p:txBody>
      </p:sp>
      <p:pic>
        <p:nvPicPr>
          <p:cNvPr id="24" name="Logo Onit grigio NO payoff" hidden="1">
            <a:extLst>
              <a:ext uri="{FF2B5EF4-FFF2-40B4-BE49-F238E27FC236}">
                <a16:creationId xmlns:a16="http://schemas.microsoft.com/office/drawing/2014/main" id="{BEA3DEDA-47EE-4BE3-AF54-C0BD95979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25" name="Logo Onit bianco NO payoff" hidden="1">
            <a:extLst>
              <a:ext uri="{FF2B5EF4-FFF2-40B4-BE49-F238E27FC236}">
                <a16:creationId xmlns:a16="http://schemas.microsoft.com/office/drawing/2014/main" id="{913B4F5E-9967-4EF5-8B7E-B2A38D2568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28" name="Immagine 27" descr="Immagine che contiene Carattere, testo, Elementi grafici, logo&#10;&#10;Descrizione generata automaticamente">
            <a:extLst>
              <a:ext uri="{FF2B5EF4-FFF2-40B4-BE49-F238E27FC236}">
                <a16:creationId xmlns:a16="http://schemas.microsoft.com/office/drawing/2014/main" id="{5246951B-8872-6C05-32FF-06471F6ED3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06" y="2770514"/>
            <a:ext cx="3600000" cy="16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4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228238-8F53-4837-8EA6-49DF09B56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MULTIPLATFORM vs NATIVO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1AA6FB-EB01-4805-A0AE-69C521EDF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I due approcci per lo sviluppo di applicazioni messi a confronto</a:t>
            </a:r>
          </a:p>
        </p:txBody>
      </p:sp>
      <p:pic>
        <p:nvPicPr>
          <p:cNvPr id="4" name="Logo Onit bianco NO payoff" hidden="1">
            <a:extLst>
              <a:ext uri="{FF2B5EF4-FFF2-40B4-BE49-F238E27FC236}">
                <a16:creationId xmlns:a16="http://schemas.microsoft.com/office/drawing/2014/main" id="{A335BDE3-6883-4DFB-8AFC-F7E304B3D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  <p:pic>
        <p:nvPicPr>
          <p:cNvPr id="5" name="Logo Onit grigio NO payoff" hidden="1">
            <a:extLst>
              <a:ext uri="{FF2B5EF4-FFF2-40B4-BE49-F238E27FC236}">
                <a16:creationId xmlns:a16="http://schemas.microsoft.com/office/drawing/2014/main" id="{C346ED83-F10D-4ED8-8A78-3D4F914525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545" y="6247995"/>
            <a:ext cx="116285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0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C9254-7C8B-F4A1-E7D5-6FE24DE2F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82190F9-6F71-7FA2-640F-7AE17AC1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20000"/>
          </a:xfrm>
        </p:spPr>
        <p:txBody>
          <a:bodyPr>
            <a:normAutofit/>
          </a:bodyPr>
          <a:lstStyle/>
          <a:p>
            <a:r>
              <a:rPr lang="it-IT" dirty="0"/>
              <a:t>Linguaggi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9FD9903A-ABAA-BB41-2C14-C41F510D0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96291"/>
            <a:ext cx="5157787" cy="498029"/>
          </a:xfrm>
        </p:spPr>
        <p:txBody>
          <a:bodyPr/>
          <a:lstStyle/>
          <a:p>
            <a:r>
              <a:rPr lang="it-IT" sz="2800" dirty="0"/>
              <a:t>Sviluppo 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7783BB-DB92-055A-9747-3B6EDBC3A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05486"/>
            <a:ext cx="5157787" cy="3950863"/>
          </a:xfrm>
        </p:spPr>
        <p:txBody>
          <a:bodyPr/>
          <a:lstStyle/>
          <a:p>
            <a:r>
              <a:rPr lang="it-IT" dirty="0"/>
              <a:t>Android: </a:t>
            </a:r>
          </a:p>
          <a:p>
            <a:pPr lvl="1"/>
            <a:r>
              <a:rPr lang="it-IT" dirty="0" err="1"/>
              <a:t>Kotlin</a:t>
            </a:r>
            <a:endParaRPr lang="it-IT" dirty="0"/>
          </a:p>
          <a:p>
            <a:r>
              <a:rPr lang="it-IT" dirty="0"/>
              <a:t>iOS: </a:t>
            </a:r>
          </a:p>
          <a:p>
            <a:pPr lvl="1"/>
            <a:r>
              <a:rPr lang="it-IT" dirty="0"/>
              <a:t>Swift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D7C5474-8453-3934-6081-86D668F5E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96291"/>
            <a:ext cx="5183188" cy="498029"/>
          </a:xfrm>
        </p:spPr>
        <p:txBody>
          <a:bodyPr/>
          <a:lstStyle/>
          <a:p>
            <a:r>
              <a:rPr lang="it-IT" sz="2800" dirty="0"/>
              <a:t>Framework multiplatform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FDA3D5B0-8112-2CF0-3A6C-6603F4E88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05486"/>
            <a:ext cx="5183188" cy="3950863"/>
          </a:xfrm>
        </p:spPr>
        <p:txBody>
          <a:bodyPr/>
          <a:lstStyle/>
          <a:p>
            <a:r>
              <a:rPr lang="it-IT" dirty="0"/>
              <a:t>Flutter: </a:t>
            </a:r>
          </a:p>
          <a:p>
            <a:pPr lvl="1"/>
            <a:r>
              <a:rPr lang="it-IT" dirty="0"/>
              <a:t>Dart</a:t>
            </a:r>
          </a:p>
          <a:p>
            <a:r>
              <a:rPr lang="it-IT" dirty="0"/>
              <a:t>React Native:</a:t>
            </a:r>
          </a:p>
          <a:p>
            <a:pPr lvl="1"/>
            <a:r>
              <a:rPr lang="it-IT" dirty="0"/>
              <a:t>JavaScript / </a:t>
            </a:r>
            <a:r>
              <a:rPr lang="it-IT" dirty="0" err="1"/>
              <a:t>TypeScript</a:t>
            </a:r>
            <a:endParaRPr lang="it-IT" dirty="0"/>
          </a:p>
          <a:p>
            <a:r>
              <a:rPr lang="it-IT" dirty="0"/>
              <a:t>.NET MAUI: </a:t>
            </a:r>
          </a:p>
          <a:p>
            <a:pPr lvl="1"/>
            <a:r>
              <a:rPr lang="it-IT" dirty="0"/>
              <a:t>C#</a:t>
            </a:r>
          </a:p>
          <a:p>
            <a:pPr lvl="1"/>
            <a:r>
              <a:rPr lang="it-IT" dirty="0"/>
              <a:t>XAML </a:t>
            </a:r>
          </a:p>
          <a:p>
            <a:endParaRPr lang="it-IT" u="sng" dirty="0"/>
          </a:p>
        </p:txBody>
      </p:sp>
    </p:spTree>
    <p:extLst>
      <p:ext uri="{BB962C8B-B14F-4D97-AF65-F5344CB8AC3E}">
        <p14:creationId xmlns:p14="http://schemas.microsoft.com/office/powerpoint/2010/main" val="296992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2B3FE-E864-0E8D-0CDE-F3D3892D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D5E9323-3AAC-8A69-5F32-D2273091E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20000"/>
          </a:xfrm>
        </p:spPr>
        <p:txBody>
          <a:bodyPr>
            <a:normAutofit/>
          </a:bodyPr>
          <a:lstStyle/>
          <a:p>
            <a:r>
              <a:rPr lang="it-IT" dirty="0"/>
              <a:t>Vantaggi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9A196F5-8F77-0F51-DB63-F2EE18502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96291"/>
            <a:ext cx="5157787" cy="498029"/>
          </a:xfrm>
        </p:spPr>
        <p:txBody>
          <a:bodyPr/>
          <a:lstStyle/>
          <a:p>
            <a:r>
              <a:rPr lang="it-IT" sz="2800" dirty="0"/>
              <a:t>Sviluppo 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40C78B5-8B48-5CE1-EEE6-788EED4A9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05486"/>
            <a:ext cx="5157787" cy="3950863"/>
          </a:xfrm>
        </p:spPr>
        <p:txBody>
          <a:bodyPr/>
          <a:lstStyle/>
          <a:p>
            <a:r>
              <a:rPr lang="it-IT" b="1" dirty="0"/>
              <a:t>prestazioni</a:t>
            </a:r>
            <a:r>
              <a:rPr lang="it-IT" dirty="0"/>
              <a:t> ottimali</a:t>
            </a:r>
          </a:p>
          <a:p>
            <a:pPr lvl="1"/>
            <a:r>
              <a:rPr lang="it-IT" dirty="0"/>
              <a:t>codice scritto appositamente per la piattaforma</a:t>
            </a:r>
          </a:p>
          <a:p>
            <a:r>
              <a:rPr lang="it-IT" b="1" dirty="0"/>
              <a:t>accesso completo</a:t>
            </a:r>
            <a:r>
              <a:rPr lang="it-IT" dirty="0"/>
              <a:t> alle funzionalità del dispositivo</a:t>
            </a:r>
          </a:p>
          <a:p>
            <a:pPr lvl="1"/>
            <a:r>
              <a:rPr lang="it-IT" dirty="0"/>
              <a:t>e.g.: fotocamera, sensori, GPS</a:t>
            </a:r>
          </a:p>
          <a:p>
            <a:r>
              <a:rPr lang="it-IT" b="1" dirty="0"/>
              <a:t>UX</a:t>
            </a:r>
            <a:r>
              <a:rPr lang="it-IT" dirty="0"/>
              <a:t> migliore </a:t>
            </a:r>
          </a:p>
          <a:p>
            <a:pPr lvl="1"/>
            <a:r>
              <a:rPr lang="it-IT" dirty="0"/>
              <a:t>UI fluida e reattiva, ottimizzata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66D24F1-699B-3A10-377D-41A87B705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96291"/>
            <a:ext cx="5183188" cy="498029"/>
          </a:xfrm>
        </p:spPr>
        <p:txBody>
          <a:bodyPr/>
          <a:lstStyle/>
          <a:p>
            <a:r>
              <a:rPr lang="it-IT" sz="2800" dirty="0"/>
              <a:t>Framework multiplatform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6A00EAB4-6016-0CBB-9874-6E3311506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05486"/>
            <a:ext cx="5183188" cy="3950863"/>
          </a:xfrm>
        </p:spPr>
        <p:txBody>
          <a:bodyPr/>
          <a:lstStyle/>
          <a:p>
            <a:r>
              <a:rPr lang="it-IT" b="1" dirty="0"/>
              <a:t>codice riutilizzabile</a:t>
            </a:r>
          </a:p>
          <a:p>
            <a:pPr lvl="1"/>
            <a:r>
              <a:rPr lang="it-IT" dirty="0"/>
              <a:t>minori tempi di sviluppo e costi di manutenzione</a:t>
            </a:r>
          </a:p>
          <a:p>
            <a:r>
              <a:rPr lang="it-IT" b="1" dirty="0"/>
              <a:t>manutenzione</a:t>
            </a:r>
            <a:r>
              <a:rPr lang="it-IT" dirty="0"/>
              <a:t> semplificata</a:t>
            </a:r>
          </a:p>
          <a:p>
            <a:pPr lvl="1"/>
            <a:r>
              <a:rPr lang="it-IT" dirty="0"/>
              <a:t>una sola </a:t>
            </a:r>
            <a:r>
              <a:rPr lang="it-IT" i="1" dirty="0"/>
              <a:t>code base </a:t>
            </a:r>
            <a:r>
              <a:rPr lang="it-IT" dirty="0"/>
              <a:t>da gestire, ogni modifica viene applicata a tutte le piattaforme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013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8C01B-B0EE-7423-9C43-EF7E9603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B47EEE-71CD-C854-1075-B20F1B04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20000"/>
          </a:xfrm>
        </p:spPr>
        <p:txBody>
          <a:bodyPr>
            <a:normAutofit/>
          </a:bodyPr>
          <a:lstStyle/>
          <a:p>
            <a:r>
              <a:rPr lang="it-IT" dirty="0"/>
              <a:t>Svantaggi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B697621B-64A4-0F8D-B611-3A22F9E6F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96291"/>
            <a:ext cx="5157787" cy="498029"/>
          </a:xfrm>
        </p:spPr>
        <p:txBody>
          <a:bodyPr/>
          <a:lstStyle/>
          <a:p>
            <a:r>
              <a:rPr lang="it-IT" sz="2800" dirty="0"/>
              <a:t>Sviluppo nativo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71BD46-DB1D-7F4F-5A22-4CB2FAB4C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05486"/>
            <a:ext cx="5157787" cy="3950863"/>
          </a:xfrm>
        </p:spPr>
        <p:txBody>
          <a:bodyPr/>
          <a:lstStyle/>
          <a:p>
            <a:r>
              <a:rPr lang="it-IT" b="1" dirty="0"/>
              <a:t>tempi di sviluppo</a:t>
            </a:r>
            <a:r>
              <a:rPr lang="it-IT" dirty="0"/>
              <a:t> più lunghi</a:t>
            </a:r>
          </a:p>
          <a:p>
            <a:pPr lvl="1"/>
            <a:r>
              <a:rPr lang="it-IT" dirty="0"/>
              <a:t>il codice deve essere scritto più volte</a:t>
            </a:r>
          </a:p>
          <a:p>
            <a:r>
              <a:rPr lang="it-IT" dirty="0"/>
              <a:t>maggiori </a:t>
            </a:r>
            <a:r>
              <a:rPr lang="it-IT" b="1" dirty="0"/>
              <a:t>costi di manutenzione</a:t>
            </a:r>
          </a:p>
          <a:p>
            <a:pPr lvl="1"/>
            <a:r>
              <a:rPr lang="it-IT" dirty="0"/>
              <a:t>più versioni della stessa app da gestire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E23750-3CDB-1D11-EA3E-53AF32BA9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496291"/>
            <a:ext cx="5183188" cy="498029"/>
          </a:xfrm>
        </p:spPr>
        <p:txBody>
          <a:bodyPr/>
          <a:lstStyle/>
          <a:p>
            <a:r>
              <a:rPr lang="it-IT" sz="2800" dirty="0"/>
              <a:t>Framework multiplatform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BC606204-4DA4-BDC0-65B8-2D11F1976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05486"/>
            <a:ext cx="5183188" cy="3950863"/>
          </a:xfrm>
        </p:spPr>
        <p:txBody>
          <a:bodyPr/>
          <a:lstStyle/>
          <a:p>
            <a:r>
              <a:rPr lang="it-IT" b="1" dirty="0"/>
              <a:t>limiti tecnici </a:t>
            </a:r>
            <a:r>
              <a:rPr lang="it-IT" dirty="0"/>
              <a:t>in presenza di funzionalità avanzate</a:t>
            </a:r>
          </a:p>
          <a:p>
            <a:r>
              <a:rPr lang="it-IT" b="1" dirty="0"/>
              <a:t>difficoltà di accesso </a:t>
            </a:r>
            <a:r>
              <a:rPr lang="it-IT" dirty="0"/>
              <a:t>a funzionalità hardware o del sistema operativo</a:t>
            </a:r>
          </a:p>
        </p:txBody>
      </p:sp>
    </p:spTree>
    <p:extLst>
      <p:ext uri="{BB962C8B-B14F-4D97-AF65-F5344CB8AC3E}">
        <p14:creationId xmlns:p14="http://schemas.microsoft.com/office/powerpoint/2010/main" val="87124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19D11A82-F118-44E6-9AE5-DF0D388E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859" y="0"/>
            <a:ext cx="3205163" cy="6857999"/>
          </a:xfrm>
        </p:spPr>
        <p:txBody>
          <a:bodyPr>
            <a:normAutofit/>
          </a:bodyPr>
          <a:lstStyle/>
          <a:p>
            <a:r>
              <a:rPr lang="it-IT" dirty="0"/>
              <a:t>Regola generale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63506A6-2364-4AC8-A2D9-9C922533E9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6723" y="365125"/>
            <a:ext cx="7759060" cy="6116358"/>
          </a:xfrm>
        </p:spPr>
        <p:txBody>
          <a:bodyPr anchor="ctr"/>
          <a:lstStyle/>
          <a:p>
            <a:r>
              <a:rPr lang="it-IT" dirty="0"/>
              <a:t>Lo sviluppo in </a:t>
            </a:r>
            <a:r>
              <a:rPr lang="it-IT" b="1" dirty="0"/>
              <a:t>nativo</a:t>
            </a:r>
            <a:r>
              <a:rPr lang="it-IT" dirty="0"/>
              <a:t> è la scelta migliore se il progetto richiede massime prestazioni e accesso completo alle funzionalità hardware.</a:t>
            </a:r>
          </a:p>
          <a:p>
            <a:endParaRPr lang="it-IT" dirty="0"/>
          </a:p>
          <a:p>
            <a:r>
              <a:rPr lang="it-IT" dirty="0"/>
              <a:t>Al contrario, è meglio scegliere uno sviluppo </a:t>
            </a:r>
            <a:r>
              <a:rPr lang="it-IT" b="1" dirty="0"/>
              <a:t>multipiattaforma</a:t>
            </a:r>
            <a:r>
              <a:rPr lang="it-IT" dirty="0"/>
              <a:t> se si vuole risparmiare tempo e l’accesso a funzionalità specifiche del dispositivo non è importante. </a:t>
            </a:r>
          </a:p>
        </p:txBody>
      </p:sp>
      <p:sp>
        <p:nvSpPr>
          <p:cNvPr id="4" name="Trasparenza" hidden="1">
            <a:extLst>
              <a:ext uri="{FF2B5EF4-FFF2-40B4-BE49-F238E27FC236}">
                <a16:creationId xmlns:a16="http://schemas.microsoft.com/office/drawing/2014/main" id="{6D0A3D8D-7823-49D5-80AE-A334C52D9D40}"/>
              </a:ext>
            </a:extLst>
          </p:cNvPr>
          <p:cNvSpPr/>
          <p:nvPr/>
        </p:nvSpPr>
        <p:spPr>
          <a:xfrm>
            <a:off x="4043362" y="0"/>
            <a:ext cx="8148637" cy="6858000"/>
          </a:xfrm>
          <a:prstGeom prst="rect">
            <a:avLst/>
          </a:prstGeom>
          <a:solidFill>
            <a:srgbClr val="4D4D4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Logo Onit grigio NO payoff" hidden="1">
            <a:extLst>
              <a:ext uri="{FF2B5EF4-FFF2-40B4-BE49-F238E27FC236}">
                <a16:creationId xmlns:a16="http://schemas.microsoft.com/office/drawing/2014/main" id="{B8FB4D82-FA7E-4EC0-9161-D46CD9E67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  <p:pic>
        <p:nvPicPr>
          <p:cNvPr id="11" name="Logo Onit bianco NO payoff" hidden="1">
            <a:extLst>
              <a:ext uri="{FF2B5EF4-FFF2-40B4-BE49-F238E27FC236}">
                <a16:creationId xmlns:a16="http://schemas.microsoft.com/office/drawing/2014/main" id="{87F6591F-491A-427A-B7E3-330F09398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40" y="6414495"/>
            <a:ext cx="872142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970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SM">
      <a:dk1>
        <a:srgbClr val="000000"/>
      </a:dk1>
      <a:lt1>
        <a:sysClr val="window" lastClr="FFFFFF"/>
      </a:lt1>
      <a:dk2>
        <a:srgbClr val="464646"/>
      </a:dk2>
      <a:lt2>
        <a:srgbClr val="FFFFFF"/>
      </a:lt2>
      <a:accent1>
        <a:srgbClr val="4472C4"/>
      </a:accent1>
      <a:accent2>
        <a:srgbClr val="FCAF17"/>
      </a:accent2>
      <a:accent3>
        <a:srgbClr val="F04C23"/>
      </a:accent3>
      <a:accent4>
        <a:srgbClr val="92D050"/>
      </a:accent4>
      <a:accent5>
        <a:srgbClr val="2C9DAC"/>
      </a:accent5>
      <a:accent6>
        <a:srgbClr val="954F72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OSM - PPT" id="{735325F2-2C5E-4587-94EB-490B9BD47461}" vid="{94EBF783-71BE-4617-8E28-12C1F4AE3AA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2130</Words>
  <Application>Microsoft Office PowerPoint</Application>
  <PresentationFormat>Widescreen</PresentationFormat>
  <Paragraphs>298</Paragraphs>
  <Slides>48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5" baseType="lpstr">
      <vt:lpstr>Aptos</vt:lpstr>
      <vt:lpstr>Arial</vt:lpstr>
      <vt:lpstr>Calibri</vt:lpstr>
      <vt:lpstr>Open Sans Regular</vt:lpstr>
      <vt:lpstr>Verdana</vt:lpstr>
      <vt:lpstr>Wingdings 3</vt:lpstr>
      <vt:lpstr>1_Tema di Office</vt:lpstr>
      <vt:lpstr>Creare app con .NET MAUI</vt:lpstr>
      <vt:lpstr>Chi siamo</vt:lpstr>
      <vt:lpstr>Introduzione a .NET MAUI</vt:lpstr>
      <vt:lpstr>Cos’è .NET MAUI</vt:lpstr>
      <vt:lpstr>MULTIPLATFORM vs NATIVO</vt:lpstr>
      <vt:lpstr>Linguaggi</vt:lpstr>
      <vt:lpstr>Vantaggi</vt:lpstr>
      <vt:lpstr>Svantaggi</vt:lpstr>
      <vt:lpstr>Regola generale</vt:lpstr>
      <vt:lpstr>Pattern di Programmazione: MVVM</vt:lpstr>
      <vt:lpstr>Pattern di Programmazione</vt:lpstr>
      <vt:lpstr>MVVM</vt:lpstr>
      <vt:lpstr>Ambiente .NET</vt:lpstr>
      <vt:lpstr>Introduzione a .NET</vt:lpstr>
      <vt:lpstr>Componenti di .NET</vt:lpstr>
      <vt:lpstr>MAUI nell’ecosistema .NET</vt:lpstr>
      <vt:lpstr>Linguaggi Utilizzati</vt:lpstr>
      <vt:lpstr>C# e XAML</vt:lpstr>
      <vt:lpstr>LINQ</vt:lpstr>
      <vt:lpstr>LINQ</vt:lpstr>
      <vt:lpstr>Navigazione</vt:lpstr>
      <vt:lpstr>Navigation Stack</vt:lpstr>
      <vt:lpstr>Navigazione: Push e Pop</vt:lpstr>
      <vt:lpstr>Pacchetti di Dipendenze</vt:lpstr>
      <vt:lpstr>Pacchetti di dipendenze e NuGet</vt:lpstr>
      <vt:lpstr>NuGet Package Manager su Visual Studio</vt:lpstr>
      <vt:lpstr>NuGet Package Manager su Visual Studio</vt:lpstr>
      <vt:lpstr>Git e repository </vt:lpstr>
      <vt:lpstr>Cos’è Git</vt:lpstr>
      <vt:lpstr>I vantaggi di Git</vt:lpstr>
      <vt:lpstr>Collegare Visual Studio ad un repo</vt:lpstr>
      <vt:lpstr>Documentazione .NET</vt:lpstr>
      <vt:lpstr>Cos’è la documentazione .NET</vt:lpstr>
      <vt:lpstr>Versione della documentazione .NET</vt:lpstr>
      <vt:lpstr>Primi step</vt:lpstr>
      <vt:lpstr>Creare l’app</vt:lpstr>
      <vt:lpstr>MauiProgram.cs</vt:lpstr>
      <vt:lpstr>MauiProgram.cs</vt:lpstr>
      <vt:lpstr>Pacchetti da aggiungere</vt:lpstr>
      <vt:lpstr>CommunityToolkit.Mvvm</vt:lpstr>
      <vt:lpstr>CommunityToolkit.Maui</vt:lpstr>
      <vt:lpstr>CommunityToolkit.Maui</vt:lpstr>
      <vt:lpstr>AathifMahir.Maui.MauiIcons.FontAwesome.Solid</vt:lpstr>
      <vt:lpstr>AathifMahir.Maui.MauiIcons.FontAwesome.Solid</vt:lpstr>
      <vt:lpstr>Utilizzo in XAML - namespaces</vt:lpstr>
      <vt:lpstr>Utilizzo in XAML – tags</vt:lpstr>
      <vt:lpstr>Link finali</vt:lpstr>
      <vt:lpstr>Contattaci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Ambra Benvenuti - Onit Smart</dc:creator>
  <cp:lastModifiedBy>Ambra Benvenuti - Onit Smart</cp:lastModifiedBy>
  <cp:revision>80</cp:revision>
  <dcterms:created xsi:type="dcterms:W3CDTF">2025-02-25T08:30:37Z</dcterms:created>
  <dcterms:modified xsi:type="dcterms:W3CDTF">2025-03-04T08:20:26Z</dcterms:modified>
</cp:coreProperties>
</file>